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7"/>
  </p:notesMasterIdLst>
  <p:sldIdLst>
    <p:sldId id="256" r:id="rId2"/>
    <p:sldId id="257" r:id="rId3"/>
    <p:sldId id="309" r:id="rId4"/>
    <p:sldId id="308" r:id="rId5"/>
    <p:sldId id="311" r:id="rId6"/>
    <p:sldId id="331" r:id="rId7"/>
    <p:sldId id="332" r:id="rId8"/>
    <p:sldId id="261" r:id="rId9"/>
    <p:sldId id="296" r:id="rId10"/>
    <p:sldId id="297" r:id="rId11"/>
    <p:sldId id="259" r:id="rId12"/>
    <p:sldId id="298" r:id="rId13"/>
    <p:sldId id="301" r:id="rId14"/>
    <p:sldId id="300" r:id="rId15"/>
    <p:sldId id="299" r:id="rId16"/>
    <p:sldId id="302" r:id="rId17"/>
    <p:sldId id="303" r:id="rId18"/>
    <p:sldId id="304" r:id="rId19"/>
    <p:sldId id="305" r:id="rId20"/>
    <p:sldId id="306" r:id="rId21"/>
    <p:sldId id="307" r:id="rId22"/>
    <p:sldId id="312" r:id="rId23"/>
    <p:sldId id="313" r:id="rId24"/>
    <p:sldId id="314" r:id="rId25"/>
    <p:sldId id="315" r:id="rId26"/>
    <p:sldId id="316" r:id="rId27"/>
    <p:sldId id="317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48"/>
    </p:embeddedFont>
    <p:embeddedFont>
      <p:font typeface="Roboto Slab" pitchFamily="2" charset="0"/>
      <p:regular r:id="rId49"/>
      <p:bold r:id="rId50"/>
    </p:embeddedFont>
    <p:embeddedFont>
      <p:font typeface="Source Sans Pro" panose="020B0503030403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99"/>
    <a:srgbClr val="99CCFF"/>
    <a:srgbClr val="FFCCFF"/>
    <a:srgbClr val="FF66FF"/>
    <a:srgbClr val="00CCFF"/>
    <a:srgbClr val="0099FF"/>
    <a:srgbClr val="0066FF"/>
    <a:srgbClr val="0066CC"/>
    <a:srgbClr val="FF66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ECFCF9-EB90-4EA4-BA1D-B0166F391BF1}">
  <a:tblStyle styleId="{83ECFCF9-EB90-4EA4-BA1D-B0166F391B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74B0BC-8218-4BC4-B384-D648047DA53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7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7943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709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0675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49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562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2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2559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32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131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6188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4758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6567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1429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6526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299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9459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5601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50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222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698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8938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9405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6194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907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7638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7665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4535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6820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019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6086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5867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0480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48071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0397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0284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853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585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655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9255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605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505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cikit-learn.org/stable/tutorial/machine_learning_map/index.ht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E0F186-3AB8-486B-84EE-CE0DAD2EEE61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11068-B08A-4D05-85A3-8D824D9F176F}"/>
              </a:ext>
            </a:extLst>
          </p:cNvPr>
          <p:cNvSpPr/>
          <p:nvPr/>
        </p:nvSpPr>
        <p:spPr>
          <a:xfrm>
            <a:off x="0" y="660948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ro-RO" sz="54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Machine</a:t>
            </a:r>
            <a:r>
              <a:rPr lang="ro-RO" sz="54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ro-RO" sz="54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Learning</a:t>
            </a:r>
            <a:endParaRPr lang="ro-RO" sz="54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algn="ctr" fontAlgn="base"/>
            <a:endParaRPr lang="ro-RO" sz="48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  <a:p>
            <a:pPr algn="ctr" fontAlgn="base"/>
            <a:r>
              <a:rPr lang="ro-RO" sz="48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Partea</a:t>
            </a:r>
            <a:r>
              <a:rPr lang="en-US" sz="48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ro-RO" sz="48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II. Cadrul </a:t>
            </a:r>
            <a:r>
              <a:rPr lang="ro-RO" sz="48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Machine</a:t>
            </a:r>
            <a:r>
              <a:rPr lang="ro-RO" sz="48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ro-RO" sz="48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Learning</a:t>
            </a:r>
            <a:endParaRPr lang="ro-MD" sz="48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10</a:t>
            </a:fld>
            <a:endParaRPr dirty="0">
              <a:latin typeface="+mj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057503-F64B-43B8-901F-9C3CED6A8E42}"/>
              </a:ext>
            </a:extLst>
          </p:cNvPr>
          <p:cNvSpPr/>
          <p:nvPr/>
        </p:nvSpPr>
        <p:spPr>
          <a:xfrm>
            <a:off x="1239719" y="426087"/>
            <a:ext cx="26003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ML nesupravegheat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68598B-36A4-4DBA-852E-DE8D5574A863}"/>
              </a:ext>
            </a:extLst>
          </p:cNvPr>
          <p:cNvSpPr/>
          <p:nvPr/>
        </p:nvSpPr>
        <p:spPr>
          <a:xfrm>
            <a:off x="567030" y="910521"/>
            <a:ext cx="8211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>
                <a:solidFill>
                  <a:schemeClr val="tx1"/>
                </a:solidFill>
              </a:rPr>
              <a:t>U</a:t>
            </a:r>
            <a:r>
              <a:rPr lang="ro-MD" sz="1800" b="1" dirty="0"/>
              <a:t>tilizează date istorice ce conțin doar caracteristici nu și etichete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30B55C8-D96A-4EB4-B2BA-A89F284B2337}"/>
              </a:ext>
            </a:extLst>
          </p:cNvPr>
          <p:cNvSpPr/>
          <p:nvPr/>
        </p:nvSpPr>
        <p:spPr>
          <a:xfrm>
            <a:off x="567030" y="1423182"/>
            <a:ext cx="8211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chemeClr val="tx1"/>
                </a:solidFill>
              </a:rPr>
              <a:t>P</a:t>
            </a:r>
            <a:r>
              <a:rPr lang="ro-MD" sz="1800" b="1" dirty="0">
                <a:solidFill>
                  <a:schemeClr val="tx1"/>
                </a:solidFill>
              </a:rPr>
              <a:t>e baza caracteristicilor mai multor date se creează model de gruparea a datelor sau modele de reorganizare și reducere a caracteristicilor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0BE0F48-90DF-4FB8-8630-38D5CD37BABC}"/>
              </a:ext>
            </a:extLst>
          </p:cNvPr>
          <p:cNvSpPr/>
          <p:nvPr/>
        </p:nvSpPr>
        <p:spPr>
          <a:xfrm>
            <a:off x="544227" y="2141181"/>
            <a:ext cx="8055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ML nesupravegheat poate fi de tip: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623839A-665A-4991-BB69-635AB4EE5135}"/>
              </a:ext>
            </a:extLst>
          </p:cNvPr>
          <p:cNvSpPr/>
          <p:nvPr/>
        </p:nvSpPr>
        <p:spPr>
          <a:xfrm>
            <a:off x="777241" y="2659601"/>
            <a:ext cx="794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ML de </a:t>
            </a:r>
            <a:r>
              <a:rPr lang="ro-MD" sz="1800" b="1" dirty="0" err="1"/>
              <a:t>clusterizare</a:t>
            </a:r>
            <a:r>
              <a:rPr lang="ro-MD" sz="1800" b="1" dirty="0"/>
              <a:t> – gruparea datelor conform caracteristicilor acestora, exemplu: gruparea clienților în funcției de cumpărăturile făcute cu scopul de a le transmite materiale promoționale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18A2F9-6D7E-4A05-87F1-F7E8E677DAE4}"/>
              </a:ext>
            </a:extLst>
          </p:cNvPr>
          <p:cNvSpPr/>
          <p:nvPr/>
        </p:nvSpPr>
        <p:spPr>
          <a:xfrm>
            <a:off x="810870" y="3704726"/>
            <a:ext cx="794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 err="1"/>
              <a:t>Dimensionality</a:t>
            </a:r>
            <a:r>
              <a:rPr lang="ro-MD" sz="1800" b="1" dirty="0"/>
              <a:t> </a:t>
            </a:r>
            <a:r>
              <a:rPr lang="ro-MD" sz="1800" b="1" dirty="0" err="1"/>
              <a:t>Reduction</a:t>
            </a:r>
            <a:r>
              <a:rPr lang="ro-MD" sz="1800" b="1" dirty="0"/>
              <a:t>  - descoperirea corelațiilor între caracteristicile datelor și reorganizarea caracteristicilor în funcție de importanța lor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062B6B5-95E6-466E-952D-AAC4E27A9556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E0D22B-B720-4CDF-86CA-4E85E72EFBCE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Definirea problemei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B6551EC-E405-4437-A233-444F6CFE9048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037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11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D9B49E-8FE5-4DBC-8642-96CB68830B3C}"/>
              </a:ext>
            </a:extLst>
          </p:cNvPr>
          <p:cNvSpPr/>
          <p:nvPr/>
        </p:nvSpPr>
        <p:spPr>
          <a:xfrm>
            <a:off x="1201746" y="442486"/>
            <a:ext cx="2395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Transfer </a:t>
            </a:r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Learning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8E80BE-C64A-44A5-8E7A-47311E78DFD7}"/>
              </a:ext>
            </a:extLst>
          </p:cNvPr>
          <p:cNvSpPr/>
          <p:nvPr/>
        </p:nvSpPr>
        <p:spPr>
          <a:xfrm>
            <a:off x="642762" y="945574"/>
            <a:ext cx="8211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chemeClr val="tx1"/>
                </a:solidFill>
              </a:rPr>
              <a:t>T</a:t>
            </a:r>
            <a:r>
              <a:rPr lang="ro-MD" sz="1800" b="1" dirty="0" err="1">
                <a:solidFill>
                  <a:schemeClr val="tx1"/>
                </a:solidFill>
              </a:rPr>
              <a:t>ransfer</a:t>
            </a:r>
            <a:r>
              <a:rPr lang="ro-MD" sz="1800" b="1" dirty="0">
                <a:solidFill>
                  <a:schemeClr val="tx1"/>
                </a:solidFill>
              </a:rPr>
              <a:t> </a:t>
            </a:r>
            <a:r>
              <a:rPr lang="ro-MD" sz="1800" b="1" dirty="0" err="1">
                <a:solidFill>
                  <a:schemeClr val="tx1"/>
                </a:solidFill>
              </a:rPr>
              <a:t>Learning</a:t>
            </a:r>
            <a:r>
              <a:rPr lang="ro-MD" sz="1800" b="1" dirty="0">
                <a:solidFill>
                  <a:schemeClr val="tx1"/>
                </a:solidFill>
              </a:rPr>
              <a:t> – utilizarea unui model ML care a fost învățat pe unele date similare și adaptarea acestuia propriilor date</a:t>
            </a:r>
            <a:endParaRPr lang="ro-MD" sz="1800" b="1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F064D7-C2FD-42D3-BAC3-CF7CC87D37D2}"/>
              </a:ext>
            </a:extLst>
          </p:cNvPr>
          <p:cNvSpPr/>
          <p:nvPr/>
        </p:nvSpPr>
        <p:spPr>
          <a:xfrm>
            <a:off x="642762" y="1660565"/>
            <a:ext cx="8211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chemeClr val="tx1"/>
                </a:solidFill>
              </a:rPr>
              <a:t>T</a:t>
            </a:r>
            <a:r>
              <a:rPr lang="ro-MD" sz="1800" b="1" dirty="0" err="1">
                <a:solidFill>
                  <a:schemeClr val="tx1"/>
                </a:solidFill>
              </a:rPr>
              <a:t>ransfer</a:t>
            </a:r>
            <a:r>
              <a:rPr lang="ro-MD" sz="1800" b="1" dirty="0">
                <a:solidFill>
                  <a:schemeClr val="tx1"/>
                </a:solidFill>
              </a:rPr>
              <a:t> </a:t>
            </a:r>
            <a:r>
              <a:rPr lang="ro-MD" sz="1800" b="1" dirty="0" err="1">
                <a:solidFill>
                  <a:schemeClr val="tx1"/>
                </a:solidFill>
              </a:rPr>
              <a:t>Learning</a:t>
            </a:r>
            <a:r>
              <a:rPr lang="ro-MD" sz="1800" b="1" dirty="0">
                <a:solidFill>
                  <a:schemeClr val="tx1"/>
                </a:solidFill>
              </a:rPr>
              <a:t> este larg utilizat în Deep </a:t>
            </a:r>
            <a:r>
              <a:rPr lang="ro-MD" sz="1800" b="1" dirty="0" err="1">
                <a:solidFill>
                  <a:schemeClr val="tx1"/>
                </a:solidFill>
              </a:rPr>
              <a:t>Learning</a:t>
            </a:r>
            <a:r>
              <a:rPr lang="ro-MD" sz="1800" b="1" dirty="0">
                <a:solidFill>
                  <a:schemeClr val="tx1"/>
                </a:solidFill>
              </a:rPr>
              <a:t> în probleme de recunoaștere vizualiză sau procesare a limbajului natural. </a:t>
            </a:r>
            <a:endParaRPr lang="ro-MD" sz="18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DF6804D-8DAE-4E65-85AC-7C2C5FC91E72}"/>
              </a:ext>
            </a:extLst>
          </p:cNvPr>
          <p:cNvSpPr/>
          <p:nvPr/>
        </p:nvSpPr>
        <p:spPr>
          <a:xfrm>
            <a:off x="642762" y="2375556"/>
            <a:ext cx="82112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chemeClr val="tx1"/>
                </a:solidFill>
              </a:rPr>
              <a:t>Procedura de elaborare și training a propriei rețele neuronale în DL poate fi substituită prin utilizează unor rețele numite </a:t>
            </a:r>
            <a:r>
              <a:rPr lang="en-US" sz="1800" b="1" dirty="0">
                <a:solidFill>
                  <a:schemeClr val="tx1"/>
                </a:solidFill>
              </a:rPr>
              <a:t>“</a:t>
            </a:r>
            <a:r>
              <a:rPr lang="ro-RO" sz="1800" b="1" dirty="0">
                <a:solidFill>
                  <a:schemeClr val="tx1"/>
                </a:solidFill>
              </a:rPr>
              <a:t>state of </a:t>
            </a:r>
            <a:r>
              <a:rPr lang="ro-RO" sz="1800" b="1" dirty="0" err="1">
                <a:solidFill>
                  <a:schemeClr val="tx1"/>
                </a:solidFill>
              </a:rPr>
              <a:t>art</a:t>
            </a:r>
            <a:r>
              <a:rPr lang="en-US" sz="1800" b="1" dirty="0">
                <a:solidFill>
                  <a:schemeClr val="tx1"/>
                </a:solidFill>
              </a:rPr>
              <a:t>”</a:t>
            </a:r>
            <a:r>
              <a:rPr lang="ro-RO" sz="1800" b="1" dirty="0">
                <a:solidFill>
                  <a:schemeClr val="tx1"/>
                </a:solidFill>
              </a:rPr>
              <a:t> învățate pe date similare mai generale și care asigură performanțe mult mai înalte.</a:t>
            </a:r>
            <a:endParaRPr lang="ro-MD" sz="18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BEF0B81-DD62-40CC-9FBC-FA4566998AF2}"/>
              </a:ext>
            </a:extLst>
          </p:cNvPr>
          <p:cNvSpPr/>
          <p:nvPr/>
        </p:nvSpPr>
        <p:spPr>
          <a:xfrm>
            <a:off x="642763" y="3644545"/>
            <a:ext cx="8150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chemeClr val="tx1"/>
                </a:solidFill>
              </a:rPr>
              <a:t>Exemplu: Pentru crearea modelului de predicție a rasei câinelui conform pozei acestuia se pot utiliza și adapta rețele neuronale </a:t>
            </a:r>
            <a:r>
              <a:rPr lang="ro-RO" sz="1800" b="1" dirty="0" err="1">
                <a:solidFill>
                  <a:schemeClr val="tx1"/>
                </a:solidFill>
              </a:rPr>
              <a:t>EfficientNet</a:t>
            </a:r>
            <a:r>
              <a:rPr lang="ro-RO" sz="1800" b="1" dirty="0">
                <a:solidFill>
                  <a:schemeClr val="tx1"/>
                </a:solidFill>
              </a:rPr>
              <a:t> care au fost învățate pe poze a diferitor obiecte din </a:t>
            </a:r>
            <a:r>
              <a:rPr lang="ro-RO" sz="1800" b="1" dirty="0" err="1">
                <a:solidFill>
                  <a:schemeClr val="tx1"/>
                </a:solidFill>
              </a:rPr>
              <a:t>Imagenet</a:t>
            </a:r>
            <a:r>
              <a:rPr lang="ro-RO" sz="1800" b="1" dirty="0">
                <a:solidFill>
                  <a:schemeClr val="tx1"/>
                </a:solidFill>
              </a:rPr>
              <a:t>  </a:t>
            </a:r>
            <a:endParaRPr lang="ro-MD" sz="1800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5B817B9-4F90-444E-850C-77C43B654A77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DC1053A-E9EF-4529-80F9-B59C036F1098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Definirea problemei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2D06D07-F633-45F9-AEC0-55422AAC7005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12</a:t>
            </a:fld>
            <a:endParaRPr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993BFF-0C70-4222-B9C4-E20377357C8F}"/>
              </a:ext>
            </a:extLst>
          </p:cNvPr>
          <p:cNvSpPr/>
          <p:nvPr/>
        </p:nvSpPr>
        <p:spPr>
          <a:xfrm>
            <a:off x="1213010" y="475878"/>
            <a:ext cx="31518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Reinforcement</a:t>
            </a:r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Learning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73D928-8C17-4FEB-9D8D-3AEB8F7A4AD5}"/>
              </a:ext>
            </a:extLst>
          </p:cNvPr>
          <p:cNvSpPr/>
          <p:nvPr/>
        </p:nvSpPr>
        <p:spPr>
          <a:xfrm>
            <a:off x="631368" y="1734305"/>
            <a:ext cx="8028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 err="1">
                <a:solidFill>
                  <a:schemeClr val="tx1"/>
                </a:solidFill>
              </a:rPr>
              <a:t>Reinforcement</a:t>
            </a:r>
            <a:r>
              <a:rPr lang="ro-MD" sz="1800" b="1" dirty="0">
                <a:solidFill>
                  <a:schemeClr val="tx1"/>
                </a:solidFill>
              </a:rPr>
              <a:t> </a:t>
            </a:r>
            <a:r>
              <a:rPr lang="ro-MD" sz="1800" b="1" dirty="0" err="1">
                <a:solidFill>
                  <a:schemeClr val="tx1"/>
                </a:solidFill>
              </a:rPr>
              <a:t>Learning</a:t>
            </a:r>
            <a:r>
              <a:rPr lang="ro-MD" sz="1800" b="1" dirty="0">
                <a:solidFill>
                  <a:schemeClr val="tx1"/>
                </a:solidFill>
              </a:rPr>
              <a:t> necesită prezența unui agent, un mediu în care este plasat agentul și un scop ce trebuie atins de către agent.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4606C6-C1C4-47CD-9B70-7F1F76C3C4CE}"/>
              </a:ext>
            </a:extLst>
          </p:cNvPr>
          <p:cNvSpPr/>
          <p:nvPr/>
        </p:nvSpPr>
        <p:spPr>
          <a:xfrm>
            <a:off x="631368" y="2545695"/>
            <a:ext cx="8135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>
                <a:solidFill>
                  <a:schemeClr val="tx1"/>
                </a:solidFill>
              </a:rPr>
              <a:t>Fiecare acțiune a agentului este dependentă de poziția acestuia în mediu și de scopul ce trebuie atins.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C13A04-B099-443B-AEC7-AD7058B7A842}"/>
              </a:ext>
            </a:extLst>
          </p:cNvPr>
          <p:cNvSpPr/>
          <p:nvPr/>
        </p:nvSpPr>
        <p:spPr>
          <a:xfrm>
            <a:off x="685800" y="982251"/>
            <a:ext cx="80815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 err="1">
                <a:solidFill>
                  <a:schemeClr val="tx1"/>
                </a:solidFill>
              </a:rPr>
              <a:t>Reinforcement</a:t>
            </a:r>
            <a:r>
              <a:rPr lang="ro-MD" sz="1800" b="1" dirty="0">
                <a:solidFill>
                  <a:schemeClr val="tx1"/>
                </a:solidFill>
              </a:rPr>
              <a:t> </a:t>
            </a:r>
            <a:r>
              <a:rPr lang="ro-MD" sz="1800" b="1" dirty="0" err="1">
                <a:solidFill>
                  <a:schemeClr val="tx1"/>
                </a:solidFill>
              </a:rPr>
              <a:t>Learning</a:t>
            </a:r>
            <a:r>
              <a:rPr lang="ro-MD" sz="1800" b="1" dirty="0">
                <a:solidFill>
                  <a:schemeClr val="tx1"/>
                </a:solidFill>
              </a:rPr>
              <a:t> este un tip nou al ML care presupune învățarea unui agent în funcție de comportamentul său într-un mediu.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B02D8E-719D-4F9D-A6B0-34E23E954550}"/>
              </a:ext>
            </a:extLst>
          </p:cNvPr>
          <p:cNvSpPr/>
          <p:nvPr/>
        </p:nvSpPr>
        <p:spPr>
          <a:xfrm>
            <a:off x="631368" y="3345499"/>
            <a:ext cx="80282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>
                <a:solidFill>
                  <a:schemeClr val="tx1"/>
                </a:solidFill>
              </a:rPr>
              <a:t>Dacă acțiunea curentă duce la îndepărtarea de scop agentul este învățat prin pedepsire, iar dacă duce la apropierea de scop  - prin încurajare.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E3F452-35A6-4D8B-A6D6-14995A7BB626}"/>
              </a:ext>
            </a:extLst>
          </p:cNvPr>
          <p:cNvSpPr/>
          <p:nvPr/>
        </p:nvSpPr>
        <p:spPr>
          <a:xfrm>
            <a:off x="631368" y="4344456"/>
            <a:ext cx="8028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>
                <a:solidFill>
                  <a:schemeClr val="tx1"/>
                </a:solidFill>
              </a:rPr>
              <a:t>La baza procesului de învățare în </a:t>
            </a:r>
            <a:r>
              <a:rPr lang="ro-MD" sz="1800" b="1" dirty="0" err="1">
                <a:solidFill>
                  <a:schemeClr val="tx1"/>
                </a:solidFill>
              </a:rPr>
              <a:t>Reinforcement</a:t>
            </a:r>
            <a:r>
              <a:rPr lang="ro-MD" sz="1800" b="1" dirty="0">
                <a:solidFill>
                  <a:schemeClr val="tx1"/>
                </a:solidFill>
              </a:rPr>
              <a:t> </a:t>
            </a:r>
            <a:r>
              <a:rPr lang="ro-MD" sz="1800" b="1" dirty="0" err="1">
                <a:solidFill>
                  <a:schemeClr val="tx1"/>
                </a:solidFill>
              </a:rPr>
              <a:t>Learning</a:t>
            </a:r>
            <a:r>
              <a:rPr lang="ro-MD" sz="1800" b="1" dirty="0">
                <a:solidFill>
                  <a:schemeClr val="tx1"/>
                </a:solidFill>
              </a:rPr>
              <a:t> stau </a:t>
            </a:r>
            <a:r>
              <a:rPr lang="ro-MD" sz="1800" b="1" dirty="0" err="1">
                <a:solidFill>
                  <a:schemeClr val="tx1"/>
                </a:solidFill>
              </a:rPr>
              <a:t>tanturile</a:t>
            </a:r>
            <a:r>
              <a:rPr lang="ro-MD" sz="1800" b="1" dirty="0">
                <a:solidFill>
                  <a:schemeClr val="tx1"/>
                </a:solidFill>
              </a:rPr>
              <a:t> lui Markov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D29668-8E5A-410E-BF35-051DB850000A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1430F0-0662-4EF6-BA19-0F0C81028D0B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Definirea problemei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965056-C967-4E35-9326-7F7A48C3AB1E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29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13</a:t>
            </a:fld>
            <a:endParaRPr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44F894-FAF1-4380-80AE-9BF9664BADBA}"/>
              </a:ext>
            </a:extLst>
          </p:cNvPr>
          <p:cNvSpPr/>
          <p:nvPr/>
        </p:nvSpPr>
        <p:spPr>
          <a:xfrm>
            <a:off x="777735" y="472304"/>
            <a:ext cx="4371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Exemplu </a:t>
            </a:r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Reinforcement</a:t>
            </a:r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Learning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BB8F26-2366-450A-9A15-E16CFC79E1F9}"/>
              </a:ext>
            </a:extLst>
          </p:cNvPr>
          <p:cNvSpPr/>
          <p:nvPr/>
        </p:nvSpPr>
        <p:spPr>
          <a:xfrm>
            <a:off x="376643" y="1036941"/>
            <a:ext cx="83907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>
                <a:solidFill>
                  <a:schemeClr val="tx1"/>
                </a:solidFill>
              </a:rPr>
              <a:t>Exemplu: </a:t>
            </a:r>
            <a:r>
              <a:rPr lang="ro-MD" sz="1600" dirty="0">
                <a:solidFill>
                  <a:schemeClr val="tx1"/>
                </a:solidFill>
              </a:rPr>
              <a:t>Jocul de șah al unui calculator. Una din piese reprezintă agentul, tabla de șah - mediul și punctajul maxim - scopul. Piesa curenta este plasate pe o poziție a tablei iar mutarea acestea va reprezenta o acțiune a agentului. O mutare pe tabla de șah poate fi reușită sau nereușită deci va avea drept efect creșterea cu +1 sau descreșterea cu -1 a punctajului și în consecință agentul este încurajat sau pedepsit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A7305-24E7-4105-919C-C6915155C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2376954"/>
            <a:ext cx="5090160" cy="2529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6A1F4-DA3C-49DF-9D6A-B9683C0AEAD4}"/>
              </a:ext>
            </a:extLst>
          </p:cNvPr>
          <p:cNvSpPr txBox="1"/>
          <p:nvPr/>
        </p:nvSpPr>
        <p:spPr>
          <a:xfrm>
            <a:off x="6294120" y="2548065"/>
            <a:ext cx="80772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b="1" dirty="0"/>
              <a:t>Scorul</a:t>
            </a:r>
            <a:endParaRPr lang="ro-MD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E3F89FF-1022-434D-98D9-0F92B3A3BB7B}"/>
              </a:ext>
            </a:extLst>
          </p:cNvPr>
          <p:cNvSpPr txBox="1"/>
          <p:nvPr/>
        </p:nvSpPr>
        <p:spPr>
          <a:xfrm>
            <a:off x="5554980" y="4581020"/>
            <a:ext cx="8077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1000" b="1" dirty="0"/>
              <a:t>Reușită</a:t>
            </a:r>
            <a:endParaRPr lang="ro-MD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CA7BF0-6A64-41A6-9690-F14A20D29F11}"/>
              </a:ext>
            </a:extLst>
          </p:cNvPr>
          <p:cNvSpPr txBox="1"/>
          <p:nvPr/>
        </p:nvSpPr>
        <p:spPr>
          <a:xfrm>
            <a:off x="5554980" y="3374614"/>
            <a:ext cx="80772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ro-RO" sz="1000" b="1" dirty="0"/>
              <a:t>Nereușită</a:t>
            </a:r>
            <a:endParaRPr lang="ro-MD" sz="1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A43CED-93C5-454E-B488-D5AC009B5D1E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707193-7943-4857-8A53-06EAD5856EF2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Definirea problemei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BCD13D-DFBB-4EB1-8046-53AA0E133FE9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80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377557-86C9-483F-A398-B649884F7C3F}"/>
              </a:ext>
            </a:extLst>
          </p:cNvPr>
          <p:cNvSpPr/>
          <p:nvPr/>
        </p:nvSpPr>
        <p:spPr>
          <a:xfrm>
            <a:off x="857088" y="1434845"/>
            <a:ext cx="6397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D</a:t>
            </a:r>
            <a:r>
              <a:rPr lang="ro-MD" sz="1600" b="1" dirty="0"/>
              <a:t>atele istorice sunt cu etichete categoriale din 2 clase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8838EB-1E06-45A5-8DFC-EEC1BABF29E8}"/>
              </a:ext>
            </a:extLst>
          </p:cNvPr>
          <p:cNvSpPr/>
          <p:nvPr/>
        </p:nvSpPr>
        <p:spPr>
          <a:xfrm>
            <a:off x="970004" y="374132"/>
            <a:ext cx="3026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Coordonarea problemei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4787A2-C073-405E-A79B-0ECD004A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499" y="1200165"/>
            <a:ext cx="593688" cy="5508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388F096-978E-4771-8475-1138CCC4DEEF}"/>
              </a:ext>
            </a:extLst>
          </p:cNvPr>
          <p:cNvSpPr txBox="1"/>
          <p:nvPr/>
        </p:nvSpPr>
        <p:spPr>
          <a:xfrm>
            <a:off x="6430083" y="1709143"/>
            <a:ext cx="1874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00" b="1" dirty="0"/>
              <a:t>ML de clasificare binară</a:t>
            </a:r>
            <a:endParaRPr lang="ro-MD" sz="10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550F01-D4D6-4A13-879E-E82A1101B0AD}"/>
              </a:ext>
            </a:extLst>
          </p:cNvPr>
          <p:cNvSpPr/>
          <p:nvPr/>
        </p:nvSpPr>
        <p:spPr>
          <a:xfrm>
            <a:off x="857089" y="2188898"/>
            <a:ext cx="6397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D</a:t>
            </a:r>
            <a:r>
              <a:rPr lang="ro-MD" sz="1600" b="1" dirty="0"/>
              <a:t>atele istorice sunt cu etichete categoriale din clase multiple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C21F42B-7E88-4D53-BFEB-53B64231B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31" y="1942735"/>
            <a:ext cx="424072" cy="6289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21301F-16D5-4A65-8653-F8A4B8C35BA9}"/>
              </a:ext>
            </a:extLst>
          </p:cNvPr>
          <p:cNvSpPr txBox="1"/>
          <p:nvPr/>
        </p:nvSpPr>
        <p:spPr>
          <a:xfrm>
            <a:off x="7070707" y="2496750"/>
            <a:ext cx="1987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00" b="1" dirty="0"/>
              <a:t>ML de clasificare </a:t>
            </a:r>
            <a:r>
              <a:rPr lang="ro-RO" sz="1000" b="1" dirty="0" err="1"/>
              <a:t>multi</a:t>
            </a:r>
            <a:r>
              <a:rPr lang="ro-RO" sz="1000" b="1" dirty="0"/>
              <a:t>-clase</a:t>
            </a:r>
            <a:endParaRPr lang="ro-MD" sz="1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EC8DB7-2225-46E2-BD4D-BBAFBB0B9E59}"/>
              </a:ext>
            </a:extLst>
          </p:cNvPr>
          <p:cNvSpPr/>
          <p:nvPr/>
        </p:nvSpPr>
        <p:spPr>
          <a:xfrm>
            <a:off x="879948" y="2964708"/>
            <a:ext cx="6397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D</a:t>
            </a:r>
            <a:r>
              <a:rPr lang="ro-MD" sz="1600" b="1" dirty="0"/>
              <a:t>atele istorice sunt cu etichete numerice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43AD459-F6EC-4713-836D-8871D95F8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129" y="2657231"/>
            <a:ext cx="691732" cy="6327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76248F-D26E-40CC-860D-6FAC9A560FAC}"/>
              </a:ext>
            </a:extLst>
          </p:cNvPr>
          <p:cNvSpPr txBox="1"/>
          <p:nvPr/>
        </p:nvSpPr>
        <p:spPr>
          <a:xfrm>
            <a:off x="4968239" y="3277600"/>
            <a:ext cx="1874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00" b="1" dirty="0"/>
              <a:t>ML de regresie</a:t>
            </a:r>
            <a:endParaRPr lang="ro-MD" sz="1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5160DE0-A288-4138-9007-8C26F51CA3AE}"/>
              </a:ext>
            </a:extLst>
          </p:cNvPr>
          <p:cNvSpPr/>
          <p:nvPr/>
        </p:nvSpPr>
        <p:spPr>
          <a:xfrm>
            <a:off x="879948" y="3709988"/>
            <a:ext cx="6397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D</a:t>
            </a:r>
            <a:r>
              <a:rPr lang="ro-MD" sz="1600" b="1" dirty="0"/>
              <a:t>atele istorice sunt fără etichete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CB466-0B72-4EDC-BB49-D06E93352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814" y="3453339"/>
            <a:ext cx="791100" cy="69781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FBD538-A37B-4316-9DF1-E05FFA218193}"/>
              </a:ext>
            </a:extLst>
          </p:cNvPr>
          <p:cNvSpPr txBox="1"/>
          <p:nvPr/>
        </p:nvSpPr>
        <p:spPr>
          <a:xfrm>
            <a:off x="4160609" y="4145991"/>
            <a:ext cx="1874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00" b="1" dirty="0"/>
              <a:t>ML de </a:t>
            </a:r>
            <a:r>
              <a:rPr lang="ro-RO" sz="1000" b="1" dirty="0" err="1"/>
              <a:t>clusterizare</a:t>
            </a:r>
            <a:endParaRPr lang="ro-MD" sz="10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765AB6-54AB-49C6-9528-3BFBB4316573}"/>
              </a:ext>
            </a:extLst>
          </p:cNvPr>
          <p:cNvSpPr/>
          <p:nvPr/>
        </p:nvSpPr>
        <p:spPr>
          <a:xfrm>
            <a:off x="857088" y="4494819"/>
            <a:ext cx="6397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Problema mea poate fi identică cu alte probleme</a:t>
            </a:r>
            <a:endParaRPr lang="ro-MD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9BDF1B-6524-4D2B-8C41-4556987A6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9861" y="4163884"/>
            <a:ext cx="696376" cy="66948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60985A9-F029-4EBB-BD7F-0ADF1980D935}"/>
              </a:ext>
            </a:extLst>
          </p:cNvPr>
          <p:cNvSpPr txBox="1"/>
          <p:nvPr/>
        </p:nvSpPr>
        <p:spPr>
          <a:xfrm>
            <a:off x="5600789" y="4856333"/>
            <a:ext cx="1874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000" b="1" dirty="0"/>
              <a:t>Transfer </a:t>
            </a:r>
            <a:r>
              <a:rPr lang="ro-RO" sz="1000" b="1" dirty="0" err="1"/>
              <a:t>Learning</a:t>
            </a:r>
            <a:endParaRPr lang="ro-MD" sz="10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51200A2-C3E7-45FA-99DF-D20504BE6271}"/>
              </a:ext>
            </a:extLst>
          </p:cNvPr>
          <p:cNvSpPr/>
          <p:nvPr/>
        </p:nvSpPr>
        <p:spPr>
          <a:xfrm>
            <a:off x="353140" y="857679"/>
            <a:ext cx="66191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b="1" dirty="0"/>
              <a:t>În funcții de date se coordonează propria problemă cu tipul ML:</a:t>
            </a:r>
            <a:endParaRPr lang="ro-MD" sz="1600" b="1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27E8E8-6611-4A44-94B7-F892E1F2A38E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E03CA2D-1827-412C-8678-FE33D4326464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Definirea problemei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EDDE77F-4509-4ACE-8923-2F7908A368D1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459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15</a:t>
            </a:fld>
            <a:endParaRPr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32C2C-ACA7-4A84-8CF3-28C6E36D9815}"/>
              </a:ext>
            </a:extLst>
          </p:cNvPr>
          <p:cNvSpPr/>
          <p:nvPr/>
        </p:nvSpPr>
        <p:spPr>
          <a:xfrm>
            <a:off x="1347582" y="932002"/>
            <a:ext cx="25506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Clasificarea datelor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09FA12-B187-422D-B973-0B1FF3FEF26B}"/>
              </a:ext>
            </a:extLst>
          </p:cNvPr>
          <p:cNvSpPr/>
          <p:nvPr/>
        </p:nvSpPr>
        <p:spPr>
          <a:xfrm>
            <a:off x="3065816" y="460949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3. Studierea datelor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B8B427-DDF8-43E7-AA0D-04A9AAF1C1B2}"/>
              </a:ext>
            </a:extLst>
          </p:cNvPr>
          <p:cNvSpPr/>
          <p:nvPr/>
        </p:nvSpPr>
        <p:spPr>
          <a:xfrm>
            <a:off x="685428" y="1458226"/>
            <a:ext cx="7718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etapa de studiere a datelor se va răspunde la întrebarea </a:t>
            </a:r>
            <a:r>
              <a:rPr lang="en-US" sz="1800" b="1" dirty="0"/>
              <a:t>“C</a:t>
            </a:r>
            <a:r>
              <a:rPr lang="ro-MD" sz="1800" b="1" dirty="0"/>
              <a:t>e date am la dispoziție?</a:t>
            </a:r>
            <a:r>
              <a:rPr lang="en-US" sz="1800" b="1" dirty="0"/>
              <a:t>”</a:t>
            </a:r>
            <a:endParaRPr lang="ro-MD" sz="18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BFC7042-ECD4-41AC-8E1F-D7A11F5B5CE2}"/>
              </a:ext>
            </a:extLst>
          </p:cNvPr>
          <p:cNvSpPr/>
          <p:nvPr/>
        </p:nvSpPr>
        <p:spPr>
          <a:xfrm>
            <a:off x="685428" y="3263920"/>
            <a:ext cx="7718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Un alt criteriu de divizarea a datelor este în </a:t>
            </a:r>
            <a:r>
              <a:rPr lang="ro-RO" sz="1800" b="1" dirty="0"/>
              <a:t>funcție de simplitatea definirii caracteristicilor conform căruia datele pot fi structurate și nestructurate</a:t>
            </a:r>
            <a:endParaRPr lang="ro-MD" sz="18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16DB42C-A5D9-4F9F-AF0C-C68E98BAF887}"/>
              </a:ext>
            </a:extLst>
          </p:cNvPr>
          <p:cNvSpPr/>
          <p:nvPr/>
        </p:nvSpPr>
        <p:spPr>
          <a:xfrm>
            <a:off x="685428" y="2230671"/>
            <a:ext cx="7718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Primul criteriu de divizarea a datelor, analizat la etapa de definire a problemei, este prezenței etichetelor: date cu etichete și date fără etichete</a:t>
            </a:r>
            <a:endParaRPr lang="ro-MD" sz="18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5F68445-0D99-48D3-8789-13DD9E9144D0}"/>
              </a:ext>
            </a:extLst>
          </p:cNvPr>
          <p:cNvSpPr/>
          <p:nvPr/>
        </p:nvSpPr>
        <p:spPr>
          <a:xfrm>
            <a:off x="712520" y="4340422"/>
            <a:ext cx="7718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funcție de variația în timp datele pot fi statice și </a:t>
            </a:r>
            <a:r>
              <a:rPr lang="ro-MD" sz="1800" b="1" dirty="0" err="1"/>
              <a:t>streaming</a:t>
            </a:r>
            <a:endParaRPr lang="ro-MD" sz="18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A746B8-CFF4-4D58-B4FC-BE96C0CF219B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C6E5ED-40C2-46B5-820F-FE50C96C4E3D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Studierea datelor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42B54DB-B49E-4376-98D4-89A02C3A78FC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26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16</a:t>
            </a:fld>
            <a:endParaRPr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CB95DD-0024-4F3D-8549-6E677FCE61C0}"/>
              </a:ext>
            </a:extLst>
          </p:cNvPr>
          <p:cNvSpPr/>
          <p:nvPr/>
        </p:nvSpPr>
        <p:spPr>
          <a:xfrm>
            <a:off x="1127611" y="487499"/>
            <a:ext cx="2164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Date structurate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710943-6559-48E9-8D2F-E34DC1137AE0}"/>
              </a:ext>
            </a:extLst>
          </p:cNvPr>
          <p:cNvSpPr/>
          <p:nvPr/>
        </p:nvSpPr>
        <p:spPr>
          <a:xfrm>
            <a:off x="561309" y="919141"/>
            <a:ext cx="8208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Date structurate – caracteristicile datelor pot fi ușor definite și de obicei datele sunt structurate în tabele</a:t>
            </a:r>
            <a:endParaRPr lang="ro-MD" sz="1800" b="1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00955A-F3FE-4CA1-960E-6E6F0B0D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68" y="3373295"/>
            <a:ext cx="2456208" cy="137655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3BB7796-45B9-4B90-ABA7-F5FB29E66EEA}"/>
              </a:ext>
            </a:extLst>
          </p:cNvPr>
          <p:cNvSpPr/>
          <p:nvPr/>
        </p:nvSpPr>
        <p:spPr>
          <a:xfrm>
            <a:off x="561306" y="2914500"/>
            <a:ext cx="82083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Datele structurate sunt stocate în fișiere CSV, Excel, baze de date, etc.</a:t>
            </a:r>
            <a:endParaRPr lang="ro-MD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FC691-D0D0-4E13-A4F0-0FEE628A3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23" y="3401722"/>
            <a:ext cx="1435603" cy="1348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9FB27-1014-470D-A8C3-1D09CC6ED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945" y="3487593"/>
            <a:ext cx="1271240" cy="134812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5F67705-38AB-4E4A-B5C5-28CD56A1C6B0}"/>
              </a:ext>
            </a:extLst>
          </p:cNvPr>
          <p:cNvSpPr/>
          <p:nvPr/>
        </p:nvSpPr>
        <p:spPr>
          <a:xfrm>
            <a:off x="561308" y="1583862"/>
            <a:ext cx="8208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Pe liniile tabelului sunt specificate datele iar pe coloane caracteristicile acestora.</a:t>
            </a:r>
            <a:endParaRPr lang="ro-MD" sz="18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1ACA5B-00C7-4CC5-8A18-2441BC755587}"/>
              </a:ext>
            </a:extLst>
          </p:cNvPr>
          <p:cNvSpPr/>
          <p:nvPr/>
        </p:nvSpPr>
        <p:spPr>
          <a:xfrm>
            <a:off x="561307" y="2248584"/>
            <a:ext cx="8208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În cazul datelor structurate cu etichetă, eticheta va fi reprezentată prin intermediul unei coloane</a:t>
            </a:r>
            <a:endParaRPr lang="ro-MD" sz="1800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D9DDF0-A110-4EAC-8DC3-D5793A34492B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EB0AAAF-3C1F-4AFB-936A-7B1E6D48B01A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Studierea datelor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A96F2B-7A18-40BF-9754-41D2FCF3BB6B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035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17</a:t>
            </a:fld>
            <a:endParaRPr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235223-9389-406D-9B94-DC5DC86FB1E8}"/>
              </a:ext>
            </a:extLst>
          </p:cNvPr>
          <p:cNvSpPr/>
          <p:nvPr/>
        </p:nvSpPr>
        <p:spPr>
          <a:xfrm>
            <a:off x="924359" y="460144"/>
            <a:ext cx="25266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Date nestructurate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1996582-C8D7-4E03-992F-59ADDC54EB4E}"/>
              </a:ext>
            </a:extLst>
          </p:cNvPr>
          <p:cNvSpPr/>
          <p:nvPr/>
        </p:nvSpPr>
        <p:spPr>
          <a:xfrm>
            <a:off x="561309" y="919141"/>
            <a:ext cx="8208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Date nestructurate – caracteristicile datelor sunt greu de definit sau chiar imposibil de definit de către om</a:t>
            </a:r>
            <a:endParaRPr lang="ro-MD" sz="1800" b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3E9D1C8-46B2-499A-A38B-6212ABB00BB5}"/>
              </a:ext>
            </a:extLst>
          </p:cNvPr>
          <p:cNvSpPr/>
          <p:nvPr/>
        </p:nvSpPr>
        <p:spPr>
          <a:xfrm>
            <a:off x="561309" y="1651283"/>
            <a:ext cx="8208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Date nestructurate sunt reprezentate prin intermediul fișierelor imagine, audio sau text</a:t>
            </a:r>
            <a:endParaRPr lang="ro-MD" sz="18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F77A470-6A53-402E-9335-A7D61B74B318}"/>
              </a:ext>
            </a:extLst>
          </p:cNvPr>
          <p:cNvSpPr/>
          <p:nvPr/>
        </p:nvSpPr>
        <p:spPr>
          <a:xfrm>
            <a:off x="561309" y="2356572"/>
            <a:ext cx="82083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În cazul datelor nestructurate cu etichetă, eticheta va fi specificată în denumirea fișierului sau într-un alt fișier unde se specifică relația dintre datele fișier și etichete</a:t>
            </a:r>
            <a:endParaRPr lang="ro-MD" sz="1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E20A1A-1E96-4FAF-9A23-ABBC79F9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08" y="3279902"/>
            <a:ext cx="1778556" cy="154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12A3F0-DF5C-44FF-8680-65FA702B2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856" y="3379000"/>
            <a:ext cx="1982286" cy="12717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8CC0F-2904-41BF-9448-D81CCB01D001}"/>
              </a:ext>
            </a:extLst>
          </p:cNvPr>
          <p:cNvSpPr txBox="1"/>
          <p:nvPr/>
        </p:nvSpPr>
        <p:spPr>
          <a:xfrm>
            <a:off x="1751380" y="4744215"/>
            <a:ext cx="872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latin typeface="+mj-lt"/>
              </a:rPr>
              <a:t>Imagine</a:t>
            </a:r>
            <a:endParaRPr lang="ro-MD" b="1" dirty="0">
              <a:latin typeface="+mj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324A50-E956-4D17-914D-8FF0031E3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592" y="3489818"/>
            <a:ext cx="2219989" cy="9929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AE4B485-056E-47D8-81F7-BDE6402B0C60}"/>
              </a:ext>
            </a:extLst>
          </p:cNvPr>
          <p:cNvSpPr txBox="1"/>
          <p:nvPr/>
        </p:nvSpPr>
        <p:spPr>
          <a:xfrm>
            <a:off x="4229157" y="4744214"/>
            <a:ext cx="872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+mj-lt"/>
              </a:rPr>
              <a:t>Audio</a:t>
            </a:r>
            <a:endParaRPr lang="ro-MD" b="1" dirty="0"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998B81-EF7A-4AE2-9AEB-D0A23C58786C}"/>
              </a:ext>
            </a:extLst>
          </p:cNvPr>
          <p:cNvSpPr txBox="1"/>
          <p:nvPr/>
        </p:nvSpPr>
        <p:spPr>
          <a:xfrm>
            <a:off x="6956314" y="4744213"/>
            <a:ext cx="872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>
                <a:latin typeface="+mj-lt"/>
              </a:rPr>
              <a:t>Text</a:t>
            </a:r>
            <a:endParaRPr lang="ro-MD" b="1" dirty="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C2D5D2-A610-4EDA-8B5D-EE3B0155B322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C733F4-F261-4BE8-8D58-2FAC77371F21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Studierea datelor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D6960E-5CA1-4E1F-9CB7-0C537214337A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23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18</a:t>
            </a:fld>
            <a:endParaRPr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37057C-6AFD-4F01-8F17-A25530412849}"/>
              </a:ext>
            </a:extLst>
          </p:cNvPr>
          <p:cNvSpPr/>
          <p:nvPr/>
        </p:nvSpPr>
        <p:spPr>
          <a:xfrm>
            <a:off x="783782" y="419406"/>
            <a:ext cx="37882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Date statice și date </a:t>
            </a:r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streaming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DDBFBD-D8AF-4679-B61D-47CB92AB9228}"/>
              </a:ext>
            </a:extLst>
          </p:cNvPr>
          <p:cNvSpPr/>
          <p:nvPr/>
        </p:nvSpPr>
        <p:spPr>
          <a:xfrm>
            <a:off x="612750" y="952051"/>
            <a:ext cx="7522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Datele statice sunt datele care nu se modifică în timp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367EA-8F09-4616-A22E-892B7EC7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29" y="1374420"/>
            <a:ext cx="6454140" cy="138145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C7A6A6A-884E-42AF-8907-A4D6B269A29B}"/>
              </a:ext>
            </a:extLst>
          </p:cNvPr>
          <p:cNvSpPr/>
          <p:nvPr/>
        </p:nvSpPr>
        <p:spPr>
          <a:xfrm>
            <a:off x="612750" y="2925631"/>
            <a:ext cx="7522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Datele </a:t>
            </a:r>
            <a:r>
              <a:rPr lang="ro-MD" sz="1800" b="1" dirty="0" err="1"/>
              <a:t>streaming</a:t>
            </a:r>
            <a:r>
              <a:rPr lang="ro-MD" sz="1800" b="1" dirty="0"/>
              <a:t> sunt datele care se modifică constant în timp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01D139-06A3-486D-9219-6D9267DCF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269" y="3363543"/>
            <a:ext cx="5585460" cy="163451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E04E2D3-1BDE-4451-B1AD-03E8D4CF295F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55E65C-9911-42E0-ABA5-9826DD873F2A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Studierea datelor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96B855-AFDD-461A-9161-A7B55FBD2839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787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19</a:t>
            </a:fld>
            <a:endParaRPr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FF1ED3-8669-44AB-B3CB-88EA577B24FD}"/>
              </a:ext>
            </a:extLst>
          </p:cNvPr>
          <p:cNvSpPr/>
          <p:nvPr/>
        </p:nvSpPr>
        <p:spPr>
          <a:xfrm>
            <a:off x="705100" y="576306"/>
            <a:ext cx="4246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Instrumente de studiere a datelor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A01E6-0967-45B5-96FD-DFB3E475B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9" y="1089239"/>
            <a:ext cx="8130861" cy="368628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A7D2635-C3E8-4E65-9D00-A9BCAAC5F37A}"/>
              </a:ext>
            </a:extLst>
          </p:cNvPr>
          <p:cNvSpPr txBox="1"/>
          <p:nvPr/>
        </p:nvSpPr>
        <p:spPr>
          <a:xfrm>
            <a:off x="1714500" y="2174319"/>
            <a:ext cx="1226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200" b="1" dirty="0"/>
              <a:t>Date statice</a:t>
            </a:r>
            <a:endParaRPr lang="ro-MD" sz="12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43BE53-AF4E-42DE-AA20-1E5A05DBE143}"/>
              </a:ext>
            </a:extLst>
          </p:cNvPr>
          <p:cNvSpPr txBox="1"/>
          <p:nvPr/>
        </p:nvSpPr>
        <p:spPr>
          <a:xfrm>
            <a:off x="7395686" y="2793884"/>
            <a:ext cx="1344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200" b="1" dirty="0"/>
              <a:t>Analiza datelor</a:t>
            </a:r>
            <a:endParaRPr lang="ro-MD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056A57-76CD-42D2-ABAB-FDE22BC0B120}"/>
              </a:ext>
            </a:extLst>
          </p:cNvPr>
          <p:cNvSpPr txBox="1"/>
          <p:nvPr/>
        </p:nvSpPr>
        <p:spPr>
          <a:xfrm>
            <a:off x="3055620" y="4611351"/>
            <a:ext cx="2537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200" b="1" dirty="0"/>
              <a:t>Modelul </a:t>
            </a:r>
            <a:r>
              <a:rPr lang="ro-RO" sz="1200" b="1" dirty="0" err="1"/>
              <a:t>Machine</a:t>
            </a:r>
            <a:r>
              <a:rPr lang="ro-RO" sz="1200" b="1" dirty="0"/>
              <a:t> </a:t>
            </a:r>
            <a:r>
              <a:rPr lang="ro-RO" sz="1200" b="1" dirty="0" err="1"/>
              <a:t>Learning</a:t>
            </a:r>
            <a:endParaRPr lang="ro-MD" sz="12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043F65-8F0B-4759-9451-D6B7BB2F62E3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33552B6-46EB-4180-8B57-6DA0388CAEF2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Studierea datelor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B15F79E-2300-47C5-A6AA-DB88DD64A294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35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</a:t>
            </a:fld>
            <a:endParaRPr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6CE2F3-67F0-4477-B7C8-48D85867DA06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62EE94-5E29-4E0B-A6FF-368948AA2BD6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endParaRPr lang="en-US" b="1" dirty="0">
              <a:solidFill>
                <a:schemeClr val="accent1"/>
              </a:solidFill>
              <a:latin typeface="Roboto Slab"/>
              <a:ea typeface="Roboto Slab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568B48-584D-43C6-951E-04DED4E43ECA}"/>
              </a:ext>
            </a:extLst>
          </p:cNvPr>
          <p:cNvSpPr/>
          <p:nvPr/>
        </p:nvSpPr>
        <p:spPr>
          <a:xfrm>
            <a:off x="1083305" y="936783"/>
            <a:ext cx="7321079" cy="3907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1. Etapele cadrului </a:t>
            </a:r>
            <a:r>
              <a:rPr lang="ro-RO" sz="2400" b="1" dirty="0" err="1">
                <a:solidFill>
                  <a:schemeClr val="accent1"/>
                </a:solidFill>
                <a:latin typeface="Roboto Slab"/>
                <a:ea typeface="Roboto Slab"/>
              </a:rPr>
              <a:t>Machine</a:t>
            </a: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 </a:t>
            </a:r>
            <a:r>
              <a:rPr lang="ro-RO" sz="2400" b="1" dirty="0" err="1">
                <a:solidFill>
                  <a:schemeClr val="accent1"/>
                </a:solidFill>
                <a:latin typeface="Roboto Slab"/>
                <a:ea typeface="Roboto Slab"/>
              </a:rPr>
              <a:t>Learning</a:t>
            </a:r>
            <a:endParaRPr lang="ro-RO" sz="2400" b="1" dirty="0">
              <a:solidFill>
                <a:schemeClr val="accent1"/>
              </a:solidFill>
              <a:latin typeface="Roboto Slab"/>
              <a:ea typeface="Roboto Slab"/>
            </a:endParaRPr>
          </a:p>
          <a:p>
            <a:pPr>
              <a:lnSpc>
                <a:spcPct val="150000"/>
              </a:lnSpc>
            </a:pP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2. Definirea problemei </a:t>
            </a:r>
            <a:r>
              <a:rPr lang="ro-RO" sz="2400" b="1" dirty="0" err="1">
                <a:solidFill>
                  <a:schemeClr val="accent1"/>
                </a:solidFill>
                <a:latin typeface="Roboto Slab"/>
                <a:ea typeface="Roboto Slab"/>
              </a:rPr>
              <a:t>Machine</a:t>
            </a: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 </a:t>
            </a:r>
            <a:r>
              <a:rPr lang="ro-RO" sz="2400" b="1" dirty="0" err="1">
                <a:solidFill>
                  <a:schemeClr val="accent1"/>
                </a:solidFill>
                <a:latin typeface="Roboto Slab"/>
                <a:ea typeface="Roboto Slab"/>
              </a:rPr>
              <a:t>Learning</a:t>
            </a:r>
            <a:endParaRPr lang="ro-RO" sz="2400" b="1" dirty="0">
              <a:solidFill>
                <a:schemeClr val="accent1"/>
              </a:solidFill>
              <a:latin typeface="Roboto Slab"/>
              <a:ea typeface="Roboto Slab"/>
            </a:endParaRPr>
          </a:p>
          <a:p>
            <a:pPr>
              <a:lnSpc>
                <a:spcPct val="150000"/>
              </a:lnSpc>
            </a:pP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3. Studierea datelor</a:t>
            </a:r>
          </a:p>
          <a:p>
            <a:pPr>
              <a:lnSpc>
                <a:spcPct val="150000"/>
              </a:lnSpc>
            </a:pP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4. Analiza caracteristicilor</a:t>
            </a:r>
          </a:p>
          <a:p>
            <a:pPr>
              <a:lnSpc>
                <a:spcPct val="150000"/>
              </a:lnSpc>
            </a:pP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5. Elaborarea modelului</a:t>
            </a:r>
          </a:p>
          <a:p>
            <a:pPr>
              <a:lnSpc>
                <a:spcPct val="150000"/>
              </a:lnSpc>
            </a:pP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6. Evaluarea modelului</a:t>
            </a:r>
          </a:p>
          <a:p>
            <a:pPr>
              <a:lnSpc>
                <a:spcPct val="150000"/>
              </a:lnSpc>
            </a:pP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7. Experimentarea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48C223-935D-412B-AFB6-A6996020ABD7}"/>
              </a:ext>
            </a:extLst>
          </p:cNvPr>
          <p:cNvSpPr/>
          <p:nvPr/>
        </p:nvSpPr>
        <p:spPr>
          <a:xfrm>
            <a:off x="1806227" y="475782"/>
            <a:ext cx="5531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800" b="1" dirty="0">
                <a:solidFill>
                  <a:schemeClr val="accent1"/>
                </a:solidFill>
                <a:latin typeface="Roboto Slab"/>
                <a:ea typeface="Roboto Slab"/>
              </a:rPr>
              <a:t>Ce ne așteaptă?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86F455-CFCD-4594-A689-B28F46552275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20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7B6CE-CB8F-4977-9436-9D77059DAD78}"/>
              </a:ext>
            </a:extLst>
          </p:cNvPr>
          <p:cNvSpPr/>
          <p:nvPr/>
        </p:nvSpPr>
        <p:spPr>
          <a:xfrm>
            <a:off x="743784" y="906461"/>
            <a:ext cx="37032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Ce reprezintă caracteristicile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49F6D6-D82D-45F9-BCB0-7BD6DED28BD6}"/>
              </a:ext>
            </a:extLst>
          </p:cNvPr>
          <p:cNvSpPr/>
          <p:nvPr/>
        </p:nvSpPr>
        <p:spPr>
          <a:xfrm>
            <a:off x="578643" y="2055106"/>
            <a:ext cx="7986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Caracteristicile, numite și variabile de intrarea sunt datele despre date prin care datele se asemăna sau se diferențiază</a:t>
            </a:r>
            <a:endParaRPr lang="ro-MD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744FBC-28CD-4C09-8B20-2848997126D6}"/>
              </a:ext>
            </a:extLst>
          </p:cNvPr>
          <p:cNvSpPr/>
          <p:nvPr/>
        </p:nvSpPr>
        <p:spPr>
          <a:xfrm>
            <a:off x="578641" y="4161487"/>
            <a:ext cx="7986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funcție de tipul de reprezentare, caracteristicile pot fi numerice sau categoriale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5F30A5-D03C-45F0-BA80-BE107A9D3D47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Analiza caracteristicilor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04A43E-54D7-4BAC-AF02-80AB824E4628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D61749-296E-4562-8258-65DDAD9E9728}"/>
              </a:ext>
            </a:extLst>
          </p:cNvPr>
          <p:cNvSpPr/>
          <p:nvPr/>
        </p:nvSpPr>
        <p:spPr>
          <a:xfrm>
            <a:off x="2431105" y="406565"/>
            <a:ext cx="4031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4. Analiza caracteristicilor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6A8E0A3-A372-439B-9BFA-8F427859DB90}"/>
              </a:ext>
            </a:extLst>
          </p:cNvPr>
          <p:cNvSpPr/>
          <p:nvPr/>
        </p:nvSpPr>
        <p:spPr>
          <a:xfrm>
            <a:off x="587564" y="1436767"/>
            <a:ext cx="7718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etapa de analiză a caracteristicilor se va răspunde la întrebarea </a:t>
            </a:r>
            <a:r>
              <a:rPr lang="en-US" sz="1800" b="1" dirty="0"/>
              <a:t>“</a:t>
            </a:r>
            <a:r>
              <a:rPr 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Ce cunosc despre date</a:t>
            </a:r>
            <a:r>
              <a:rPr lang="ro-MD" sz="1800" b="1" dirty="0"/>
              <a:t>?</a:t>
            </a:r>
            <a:r>
              <a:rPr lang="en-US" sz="1800" b="1" dirty="0"/>
              <a:t>”</a:t>
            </a:r>
            <a:endParaRPr lang="ro-MD" sz="18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E7270D9-307A-4AD8-80EE-6557D709CA9B}"/>
              </a:ext>
            </a:extLst>
          </p:cNvPr>
          <p:cNvSpPr/>
          <p:nvPr/>
        </p:nvSpPr>
        <p:spPr>
          <a:xfrm>
            <a:off x="578642" y="2701437"/>
            <a:ext cx="7986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În cazul datelor structurate, denumirile caracteristicilor sunt definite de denumirile coloanelor tabelului, exceptând eticheta.</a:t>
            </a:r>
            <a:endParaRPr lang="ro-MD" sz="18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4B88D8-48E7-4CA0-82F9-507E3FD5BCE5}"/>
              </a:ext>
            </a:extLst>
          </p:cNvPr>
          <p:cNvSpPr/>
          <p:nvPr/>
        </p:nvSpPr>
        <p:spPr>
          <a:xfrm>
            <a:off x="587564" y="3444279"/>
            <a:ext cx="7986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În cazul datelor nestructurate denumirile caracteristicilor nu pot fi definite de către om.</a:t>
            </a:r>
            <a:endParaRPr lang="ro-MD" sz="18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7CE0DB-1252-4581-8C6D-B85430F3757A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754862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+mj-lt"/>
                <a:ea typeface="Source Sans Pro"/>
                <a:sym typeface="Source Sans Pr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+mj-lt"/>
              <a:ea typeface="Source Sans Pro"/>
              <a:sym typeface="Source Sans Pro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284FCF-9469-4874-9602-39685EC5BE62}"/>
              </a:ext>
            </a:extLst>
          </p:cNvPr>
          <p:cNvSpPr/>
          <p:nvPr/>
        </p:nvSpPr>
        <p:spPr>
          <a:xfrm>
            <a:off x="1008989" y="427181"/>
            <a:ext cx="4738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Caracteristici numerice și categoriale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5C7379-FF29-4810-869C-864CFEF3C8BB}"/>
              </a:ext>
            </a:extLst>
          </p:cNvPr>
          <p:cNvSpPr/>
          <p:nvPr/>
        </p:nvSpPr>
        <p:spPr>
          <a:xfrm>
            <a:off x="729114" y="901653"/>
            <a:ext cx="7788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Caracteristicile numerice pot lua valori continue și sunt reprezentate prin numere</a:t>
            </a:r>
            <a:endParaRPr lang="ro-MD" sz="1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0F4194-7E63-469E-8711-EDEC760E1A84}"/>
              </a:ext>
            </a:extLst>
          </p:cNvPr>
          <p:cNvSpPr/>
          <p:nvPr/>
        </p:nvSpPr>
        <p:spPr>
          <a:xfrm>
            <a:off x="729114" y="1568607"/>
            <a:ext cx="7522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Caracteristicile categoriale pot lua valori discrete și sunt reprezentate prin texte sau numere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DCBBA89-3FAB-4A5E-BBBC-ED6C885CB6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849079"/>
              </p:ext>
            </p:extLst>
          </p:nvPr>
        </p:nvGraphicFramePr>
        <p:xfrm>
          <a:off x="1303788" y="3079046"/>
          <a:ext cx="6660493" cy="1432560"/>
        </p:xfrm>
        <a:graphic>
          <a:graphicData uri="http://schemas.openxmlformats.org/drawingml/2006/table">
            <a:tbl>
              <a:tblPr firstRow="1" bandRow="1">
                <a:tableStyleId>{83ECFCF9-EB90-4EA4-BA1D-B0166F391BF1}</a:tableStyleId>
              </a:tblPr>
              <a:tblGrid>
                <a:gridCol w="584906">
                  <a:extLst>
                    <a:ext uri="{9D8B030D-6E8A-4147-A177-3AD203B41FA5}">
                      <a16:colId xmlns:a16="http://schemas.microsoft.com/office/drawing/2014/main" val="3891748900"/>
                    </a:ext>
                  </a:extLst>
                </a:gridCol>
                <a:gridCol w="724966">
                  <a:extLst>
                    <a:ext uri="{9D8B030D-6E8A-4147-A177-3AD203B41FA5}">
                      <a16:colId xmlns:a16="http://schemas.microsoft.com/office/drawing/2014/main" val="2718114296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3978216873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316717228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1630838924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0182968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31265217"/>
                    </a:ext>
                  </a:extLst>
                </a:gridCol>
                <a:gridCol w="946261">
                  <a:extLst>
                    <a:ext uri="{9D8B030D-6E8A-4147-A177-3AD203B41FA5}">
                      <a16:colId xmlns:a16="http://schemas.microsoft.com/office/drawing/2014/main" val="752916329"/>
                    </a:ext>
                  </a:extLst>
                </a:gridCol>
              </a:tblGrid>
              <a:tr h="424133">
                <a:tc>
                  <a:txBody>
                    <a:bodyPr/>
                    <a:lstStyle/>
                    <a:p>
                      <a:pPr algn="ctr"/>
                      <a:r>
                        <a:rPr lang="ro-RO" b="1" dirty="0" err="1"/>
                        <a:t>id</a:t>
                      </a:r>
                      <a:endParaRPr lang="ro-MD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Masa (kg)</a:t>
                      </a:r>
                      <a:endParaRPr lang="ro-MD" b="1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Sex</a:t>
                      </a:r>
                      <a:endParaRPr lang="ro-MD" b="1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Vârstă (ani)</a:t>
                      </a:r>
                      <a:endParaRPr lang="ro-MD" b="1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Înălțime (m)</a:t>
                      </a:r>
                      <a:endParaRPr lang="ro-MD" b="1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Tip durere</a:t>
                      </a:r>
                      <a:endParaRPr lang="ro-MD" b="1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Fumător?</a:t>
                      </a:r>
                      <a:endParaRPr lang="ro-MD" b="1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Bolnav?</a:t>
                      </a:r>
                      <a:endParaRPr lang="ro-MD" b="1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2736"/>
                  </a:ext>
                </a:extLst>
              </a:tr>
              <a:tr h="303546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2357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81</a:t>
                      </a:r>
                      <a:endParaRPr lang="ro-MD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M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45</a:t>
                      </a:r>
                      <a:endParaRPr lang="ro-MD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1,77</a:t>
                      </a:r>
                      <a:endParaRPr lang="ro-MD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Nu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Nu</a:t>
                      </a:r>
                      <a:endParaRPr lang="ro-MD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9129"/>
                  </a:ext>
                </a:extLst>
              </a:tr>
              <a:tr h="303546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6439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64</a:t>
                      </a:r>
                      <a:endParaRPr lang="ro-MD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F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37</a:t>
                      </a:r>
                      <a:endParaRPr lang="ro-MD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1,52</a:t>
                      </a:r>
                      <a:endParaRPr lang="ro-MD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Nu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Da</a:t>
                      </a:r>
                      <a:endParaRPr lang="ro-MD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894"/>
                  </a:ext>
                </a:extLst>
              </a:tr>
              <a:tr h="303546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4518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77</a:t>
                      </a:r>
                      <a:endParaRPr lang="ro-MD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M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54</a:t>
                      </a:r>
                      <a:endParaRPr lang="ro-MD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1,66</a:t>
                      </a:r>
                      <a:endParaRPr lang="ro-MD" dirty="0"/>
                    </a:p>
                  </a:txBody>
                  <a:tcPr anchor="ctr">
                    <a:solidFill>
                      <a:srgbClr val="FF99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Da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Da</a:t>
                      </a:r>
                      <a:endParaRPr lang="ro-MD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7933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4893F6A7-780B-4C28-ADE7-0A6C73400941}"/>
              </a:ext>
            </a:extLst>
          </p:cNvPr>
          <p:cNvSpPr/>
          <p:nvPr/>
        </p:nvSpPr>
        <p:spPr>
          <a:xfrm>
            <a:off x="5943599" y="4634211"/>
            <a:ext cx="1828800" cy="298520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Etichetă categorială</a:t>
            </a:r>
            <a:endParaRPr lang="ro-MD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C632B0-4107-4C01-9A26-750E4854345C}"/>
              </a:ext>
            </a:extLst>
          </p:cNvPr>
          <p:cNvSpPr/>
          <p:nvPr/>
        </p:nvSpPr>
        <p:spPr>
          <a:xfrm>
            <a:off x="1160146" y="4626591"/>
            <a:ext cx="2095501" cy="298520"/>
          </a:xfrm>
          <a:prstGeom prst="rect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Caracteristici numerice</a:t>
            </a:r>
            <a:endParaRPr lang="ro-MD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BD376A-D339-4533-85B3-A3C6449A1F21}"/>
              </a:ext>
            </a:extLst>
          </p:cNvPr>
          <p:cNvSpPr/>
          <p:nvPr/>
        </p:nvSpPr>
        <p:spPr>
          <a:xfrm>
            <a:off x="3512821" y="4626591"/>
            <a:ext cx="2173604" cy="29852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Caracteristici categoriale</a:t>
            </a:r>
            <a:endParaRPr lang="ro-MD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8B63CC-ADA6-46D0-84ED-F9B85A16342E}"/>
              </a:ext>
            </a:extLst>
          </p:cNvPr>
          <p:cNvSpPr/>
          <p:nvPr/>
        </p:nvSpPr>
        <p:spPr>
          <a:xfrm>
            <a:off x="729114" y="2248584"/>
            <a:ext cx="7522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Pentru elaborarea modelului, caracteristicile categoriale se vor converti în caracteristici numerice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A7AAD8-D57D-45C1-9361-1ADA3FA40809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C193E5-D3F0-4CA7-95DB-42C4946C0D2F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Analiza caracteristicilor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E98A452-5C0B-4E20-B4DA-46BA707B763D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948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22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7B6CE-CB8F-4977-9436-9D77059DAD78}"/>
              </a:ext>
            </a:extLst>
          </p:cNvPr>
          <p:cNvSpPr/>
          <p:nvPr/>
        </p:nvSpPr>
        <p:spPr>
          <a:xfrm>
            <a:off x="960927" y="335179"/>
            <a:ext cx="33057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Ingineria caracteristicilor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C244EC9-4CDE-40E3-BFD8-2B7C1B688029}"/>
              </a:ext>
            </a:extLst>
          </p:cNvPr>
          <p:cNvSpPr/>
          <p:nvPr/>
        </p:nvSpPr>
        <p:spPr>
          <a:xfrm>
            <a:off x="754853" y="722458"/>
            <a:ext cx="7788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Ingineria caracteristicilor (</a:t>
            </a:r>
            <a:r>
              <a:rPr lang="ro-RO" sz="1800" b="1" dirty="0" err="1"/>
              <a:t>Feature</a:t>
            </a:r>
            <a:r>
              <a:rPr lang="ro-RO" sz="1800" b="1" dirty="0"/>
              <a:t> engineering) – studiază diferite caracteristici ale datelor, creează unele caracteristici noi sau șterge unele existente </a:t>
            </a:r>
            <a:endParaRPr lang="ro-MD" sz="1800" b="1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0B2A5A4-85D1-404D-927A-C4FC74C78157}"/>
              </a:ext>
            </a:extLst>
          </p:cNvPr>
          <p:cNvSpPr/>
          <p:nvPr/>
        </p:nvSpPr>
        <p:spPr>
          <a:xfrm>
            <a:off x="754853" y="1632957"/>
            <a:ext cx="7522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Caracteristicile noi create pe baza caracteristicilor existente se numesc caracteristic derivate</a:t>
            </a:r>
          </a:p>
        </p:txBody>
      </p:sp>
      <p:graphicFrame>
        <p:nvGraphicFramePr>
          <p:cNvPr id="69" name="Table 3">
            <a:extLst>
              <a:ext uri="{FF2B5EF4-FFF2-40B4-BE49-F238E27FC236}">
                <a16:creationId xmlns:a16="http://schemas.microsoft.com/office/drawing/2014/main" id="{B3EC7E93-E15D-4618-A0AD-C8E8B46B14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373675"/>
              </p:ext>
            </p:extLst>
          </p:nvPr>
        </p:nvGraphicFramePr>
        <p:xfrm>
          <a:off x="838968" y="3109526"/>
          <a:ext cx="7565416" cy="1432560"/>
        </p:xfrm>
        <a:graphic>
          <a:graphicData uri="http://schemas.openxmlformats.org/drawingml/2006/table">
            <a:tbl>
              <a:tblPr firstRow="1" bandRow="1">
                <a:tableStyleId>{83ECFCF9-EB90-4EA4-BA1D-B0166F391BF1}</a:tableStyleId>
              </a:tblPr>
              <a:tblGrid>
                <a:gridCol w="581727">
                  <a:extLst>
                    <a:ext uri="{9D8B030D-6E8A-4147-A177-3AD203B41FA5}">
                      <a16:colId xmlns:a16="http://schemas.microsoft.com/office/drawing/2014/main" val="3891748900"/>
                    </a:ext>
                  </a:extLst>
                </a:gridCol>
                <a:gridCol w="721026">
                  <a:extLst>
                    <a:ext uri="{9D8B030D-6E8A-4147-A177-3AD203B41FA5}">
                      <a16:colId xmlns:a16="http://schemas.microsoft.com/office/drawing/2014/main" val="2718114296"/>
                    </a:ext>
                  </a:extLst>
                </a:gridCol>
                <a:gridCol w="629023">
                  <a:extLst>
                    <a:ext uri="{9D8B030D-6E8A-4147-A177-3AD203B41FA5}">
                      <a16:colId xmlns:a16="http://schemas.microsoft.com/office/drawing/2014/main" val="3978216873"/>
                    </a:ext>
                  </a:extLst>
                </a:gridCol>
                <a:gridCol w="924588">
                  <a:extLst>
                    <a:ext uri="{9D8B030D-6E8A-4147-A177-3AD203B41FA5}">
                      <a16:colId xmlns:a16="http://schemas.microsoft.com/office/drawing/2014/main" val="2316717228"/>
                    </a:ext>
                  </a:extLst>
                </a:gridCol>
                <a:gridCol w="1015531">
                  <a:extLst>
                    <a:ext uri="{9D8B030D-6E8A-4147-A177-3AD203B41FA5}">
                      <a16:colId xmlns:a16="http://schemas.microsoft.com/office/drawing/2014/main" val="1630838924"/>
                    </a:ext>
                  </a:extLst>
                </a:gridCol>
                <a:gridCol w="750280">
                  <a:extLst>
                    <a:ext uri="{9D8B030D-6E8A-4147-A177-3AD203B41FA5}">
                      <a16:colId xmlns:a16="http://schemas.microsoft.com/office/drawing/2014/main" val="2101829680"/>
                    </a:ext>
                  </a:extLst>
                </a:gridCol>
                <a:gridCol w="1061003">
                  <a:extLst>
                    <a:ext uri="{9D8B030D-6E8A-4147-A177-3AD203B41FA5}">
                      <a16:colId xmlns:a16="http://schemas.microsoft.com/office/drawing/2014/main" val="631265217"/>
                    </a:ext>
                  </a:extLst>
                </a:gridCol>
                <a:gridCol w="941119">
                  <a:extLst>
                    <a:ext uri="{9D8B030D-6E8A-4147-A177-3AD203B41FA5}">
                      <a16:colId xmlns:a16="http://schemas.microsoft.com/office/drawing/2014/main" val="752916329"/>
                    </a:ext>
                  </a:extLst>
                </a:gridCol>
                <a:gridCol w="941119">
                  <a:extLst>
                    <a:ext uri="{9D8B030D-6E8A-4147-A177-3AD203B41FA5}">
                      <a16:colId xmlns:a16="http://schemas.microsoft.com/office/drawing/2014/main" val="1989273166"/>
                    </a:ext>
                  </a:extLst>
                </a:gridCol>
              </a:tblGrid>
              <a:tr h="424133">
                <a:tc>
                  <a:txBody>
                    <a:bodyPr/>
                    <a:lstStyle/>
                    <a:p>
                      <a:pPr algn="ctr"/>
                      <a:r>
                        <a:rPr lang="ro-RO" b="1" dirty="0" err="1"/>
                        <a:t>id</a:t>
                      </a:r>
                      <a:endParaRPr lang="ro-MD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Masa (kg)</a:t>
                      </a:r>
                      <a:endParaRPr lang="ro-MD" b="1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Sex</a:t>
                      </a:r>
                      <a:endParaRPr lang="ro-MD" b="1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Vârstă (ani)</a:t>
                      </a:r>
                      <a:endParaRPr lang="ro-MD" b="1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Înălțime (m)</a:t>
                      </a:r>
                      <a:endParaRPr lang="ro-MD" b="1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Tip durere</a:t>
                      </a:r>
                      <a:endParaRPr lang="ro-MD" b="1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Fumător?</a:t>
                      </a:r>
                      <a:endParaRPr lang="ro-MD" b="1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Bolnav?</a:t>
                      </a:r>
                      <a:endParaRPr lang="ro-MD" b="1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Indice (kg/m)</a:t>
                      </a:r>
                      <a:endParaRPr lang="ro-MD" b="1" dirty="0"/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2736"/>
                  </a:ext>
                </a:extLst>
              </a:tr>
              <a:tr h="303546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2357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81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M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45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1,77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Nu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Nu</a:t>
                      </a:r>
                      <a:endParaRPr lang="ro-MD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45,76</a:t>
                      </a:r>
                      <a:endParaRPr lang="ro-MD" dirty="0"/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9129"/>
                  </a:ext>
                </a:extLst>
              </a:tr>
              <a:tr h="303546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6439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64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F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37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1,52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Nu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Da</a:t>
                      </a:r>
                      <a:endParaRPr lang="ro-MD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42,1</a:t>
                      </a:r>
                      <a:endParaRPr lang="ro-MD" dirty="0"/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894"/>
                  </a:ext>
                </a:extLst>
              </a:tr>
              <a:tr h="303546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4518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77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M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54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1,66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Da</a:t>
                      </a:r>
                      <a:endParaRPr lang="ro-MD" dirty="0"/>
                    </a:p>
                  </a:txBody>
                  <a:tcPr anchor="ctr">
                    <a:solidFill>
                      <a:srgbClr val="66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Da</a:t>
                      </a:r>
                      <a:endParaRPr lang="ro-MD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46,39</a:t>
                      </a:r>
                      <a:endParaRPr lang="ro-MD" dirty="0"/>
                    </a:p>
                  </a:txBody>
                  <a:tcPr anchor="ctr"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79338"/>
                  </a:ext>
                </a:extLst>
              </a:tr>
            </a:tbl>
          </a:graphicData>
        </a:graphic>
      </p:graphicFrame>
      <p:sp>
        <p:nvSpPr>
          <p:cNvPr id="70" name="Rectangle 69">
            <a:extLst>
              <a:ext uri="{FF2B5EF4-FFF2-40B4-BE49-F238E27FC236}">
                <a16:creationId xmlns:a16="http://schemas.microsoft.com/office/drawing/2014/main" id="{189D6230-8FC6-4B65-8D83-668D88FA0E8E}"/>
              </a:ext>
            </a:extLst>
          </p:cNvPr>
          <p:cNvSpPr/>
          <p:nvPr/>
        </p:nvSpPr>
        <p:spPr>
          <a:xfrm>
            <a:off x="6217919" y="4672311"/>
            <a:ext cx="1828800" cy="298520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Eticheta</a:t>
            </a:r>
            <a:endParaRPr lang="ro-MD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CBF089E-C66E-4C38-BD5C-DF804CE7954E}"/>
              </a:ext>
            </a:extLst>
          </p:cNvPr>
          <p:cNvSpPr/>
          <p:nvPr/>
        </p:nvSpPr>
        <p:spPr>
          <a:xfrm>
            <a:off x="1434466" y="4664691"/>
            <a:ext cx="2095501" cy="298520"/>
          </a:xfrm>
          <a:prstGeom prst="rect">
            <a:avLst/>
          </a:prstGeom>
          <a:solidFill>
            <a:srgbClr val="66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Caracteristici existente</a:t>
            </a:r>
            <a:endParaRPr lang="ro-MD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5950318-3EA8-4AF1-9582-FB494C83C8F3}"/>
              </a:ext>
            </a:extLst>
          </p:cNvPr>
          <p:cNvSpPr/>
          <p:nvPr/>
        </p:nvSpPr>
        <p:spPr>
          <a:xfrm>
            <a:off x="3787141" y="4664691"/>
            <a:ext cx="2173604" cy="29852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Caracteristici derivate</a:t>
            </a:r>
            <a:endParaRPr lang="ro-MD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689928-C623-4B42-A419-99106C6254A5}"/>
              </a:ext>
            </a:extLst>
          </p:cNvPr>
          <p:cNvSpPr/>
          <p:nvPr/>
        </p:nvSpPr>
        <p:spPr>
          <a:xfrm>
            <a:off x="729114" y="2332970"/>
            <a:ext cx="7522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Caracteristicile derivate apar și în rezultatul conversiei caracteristicilor categoriale în numerice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D79878F-4458-45EF-881E-FAC4C5D36CF7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4CA7EF3-1E97-4781-8A3E-A1B15A95E62C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Analiza caracteristicilor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0B1B80-F751-4CC0-91E5-847DBC85FA81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913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23</a:t>
            </a:fld>
            <a:endParaRPr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6965A4-2A66-4668-B0F7-7A42BF5AB1B4}"/>
              </a:ext>
            </a:extLst>
          </p:cNvPr>
          <p:cNvSpPr/>
          <p:nvPr/>
        </p:nvSpPr>
        <p:spPr>
          <a:xfrm>
            <a:off x="897367" y="381701"/>
            <a:ext cx="46971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Caracteristicile datelor nestructurate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5FC1D8-D186-49C6-980D-6D7E9F7D47AA}"/>
              </a:ext>
            </a:extLst>
          </p:cNvPr>
          <p:cNvSpPr/>
          <p:nvPr/>
        </p:nvSpPr>
        <p:spPr>
          <a:xfrm>
            <a:off x="589834" y="746846"/>
            <a:ext cx="796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Caracteristicile datelor nestructurate sunt detectate de către algoritm (rețele neuronale) în procesul de training pe mai multe 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9F1053-D77F-41B9-AA7B-FB9C423A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78" y="2373745"/>
            <a:ext cx="5055451" cy="27687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3D39922-DBF0-4FBB-8042-ACF4392AFD30}"/>
              </a:ext>
            </a:extLst>
          </p:cNvPr>
          <p:cNvSpPr/>
          <p:nvPr/>
        </p:nvSpPr>
        <p:spPr>
          <a:xfrm>
            <a:off x="574594" y="1385180"/>
            <a:ext cx="796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Cu creșterea numărului datelor crește și reprezentativitatea caracteristicilor detectate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3A40D4-F18B-4A62-86DF-C9D71551DE7E}"/>
              </a:ext>
            </a:extLst>
          </p:cNvPr>
          <p:cNvSpPr/>
          <p:nvPr/>
        </p:nvSpPr>
        <p:spPr>
          <a:xfrm>
            <a:off x="605076" y="2004413"/>
            <a:ext cx="796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Exemplu de posibile caracteristici ale câinilor diferitor rase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FA6840-1E67-49AF-8DFF-CFF8892FC394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D92D6B-A95C-440A-8512-D56E77EE14FD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Analiza caracteristicilor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1A0E-2D9F-4CB5-8811-A49539BFC5F4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41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24</a:t>
            </a:fld>
            <a:endParaRPr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62C0D-2E5C-4934-BFE5-8B61186B0036}"/>
              </a:ext>
            </a:extLst>
          </p:cNvPr>
          <p:cNvSpPr/>
          <p:nvPr/>
        </p:nvSpPr>
        <p:spPr>
          <a:xfrm>
            <a:off x="615424" y="945945"/>
            <a:ext cx="7873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Acoperirea caracteristicilor presupune analiza lipsei datelor pentru unele caracteristici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D090F3-99C1-410A-8A19-F0F1825441AB}"/>
              </a:ext>
            </a:extLst>
          </p:cNvPr>
          <p:cNvSpPr/>
          <p:nvPr/>
        </p:nvSpPr>
        <p:spPr>
          <a:xfrm>
            <a:off x="615424" y="1682016"/>
            <a:ext cx="7873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Pentru elaborarea modelului ML este necesară excluderea lipsurilor datelor prin ștergerea completă a caracteristicilor sau prin completarea lipsurilor cu anumite valori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07DB48-586A-4346-A562-A7E10D1DA792}"/>
              </a:ext>
            </a:extLst>
          </p:cNvPr>
          <p:cNvSpPr/>
          <p:nvPr/>
        </p:nvSpPr>
        <p:spPr>
          <a:xfrm>
            <a:off x="615424" y="2695086"/>
            <a:ext cx="7873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cazul în care pentru o anumită caracteristică lipsesc majoritatea datelor (peste 90%) atunci se poate recurge la excluderea completă a caracteristicii (ștergerea coloanei)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25FCF4-2A2D-4910-BC38-8F3B3D63EA68}"/>
              </a:ext>
            </a:extLst>
          </p:cNvPr>
          <p:cNvSpPr/>
          <p:nvPr/>
        </p:nvSpPr>
        <p:spPr>
          <a:xfrm>
            <a:off x="1181717" y="411829"/>
            <a:ext cx="3522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Acoperirea caracteristicilor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D3BE6D-BC8E-457A-9DC7-73339E35C562}"/>
              </a:ext>
            </a:extLst>
          </p:cNvPr>
          <p:cNvSpPr/>
          <p:nvPr/>
        </p:nvSpPr>
        <p:spPr>
          <a:xfrm>
            <a:off x="635371" y="3722468"/>
            <a:ext cx="78732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cazul în care pentru o anumită caracteristică lipsesc unele date, în funcție de importanța și tipul acesteia, lipsurile pot fi completate cu anumite valori: valoarea medie, valoarea mediană, o valoare constantă, etc.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051235-4E9E-4C4D-A4C1-68C087089A92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B4D3B6-9834-4ECA-9447-3C92AEE3BAA0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Analiza caracteristicilor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1D00F94-8072-45C4-B44D-1476E9F16FFD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983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1" i="0" u="none" strike="noStrike" kern="0" cap="none" spc="0" normalizeH="0" baseline="0" noProof="0">
                <a:ln>
                  <a:noFill/>
                </a:ln>
                <a:solidFill>
                  <a:srgbClr val="0091EA"/>
                </a:solidFill>
                <a:effectLst/>
                <a:uLnTx/>
                <a:uFillTx/>
                <a:latin typeface="+mj-lt"/>
                <a:ea typeface="Source Sans Pro"/>
                <a:sym typeface="Source Sans Pr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091EA"/>
              </a:solidFill>
              <a:effectLst/>
              <a:uLnTx/>
              <a:uFillTx/>
              <a:latin typeface="+mj-lt"/>
              <a:ea typeface="Source Sans Pro"/>
              <a:sym typeface="Source Sans Pro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284FCF-9469-4874-9602-39685EC5BE62}"/>
              </a:ext>
            </a:extLst>
          </p:cNvPr>
          <p:cNvSpPr/>
          <p:nvPr/>
        </p:nvSpPr>
        <p:spPr>
          <a:xfrm>
            <a:off x="1359090" y="1014200"/>
            <a:ext cx="2255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Divizarea datelor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0F4194-7E63-469E-8711-EDEC760E1A84}"/>
              </a:ext>
            </a:extLst>
          </p:cNvPr>
          <p:cNvSpPr/>
          <p:nvPr/>
        </p:nvSpPr>
        <p:spPr>
          <a:xfrm>
            <a:off x="614398" y="3181912"/>
            <a:ext cx="83386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Prima etapă de divizare a datelor constă în specificarea caracteristicilor (setul X) și a etichetei (setul y)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2E33C6-653A-4798-AE4C-0BA1448229C8}"/>
              </a:ext>
            </a:extLst>
          </p:cNvPr>
          <p:cNvSpPr/>
          <p:nvPr/>
        </p:nvSpPr>
        <p:spPr>
          <a:xfrm>
            <a:off x="658083" y="4101182"/>
            <a:ext cx="7522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A două etapă de divizarea a datelor constă în specificarea atât în setul X cât și setul y a datelor de training, de validare și de test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D90747-7165-4E85-9ACB-63D9D97EE44B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F73A97-68F7-4F7A-A2FC-8033800B8ECA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F77864-BF26-45C3-BECB-62C7CD4D75E4}"/>
              </a:ext>
            </a:extLst>
          </p:cNvPr>
          <p:cNvSpPr/>
          <p:nvPr/>
        </p:nvSpPr>
        <p:spPr>
          <a:xfrm>
            <a:off x="2865589" y="476157"/>
            <a:ext cx="36471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5. Elaborarea modelului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ADC5BE-2BFC-4A60-826A-A5C6E87639B1}"/>
              </a:ext>
            </a:extLst>
          </p:cNvPr>
          <p:cNvSpPr/>
          <p:nvPr/>
        </p:nvSpPr>
        <p:spPr>
          <a:xfrm>
            <a:off x="614398" y="1600540"/>
            <a:ext cx="7718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etapa de elaborarea a modelului se va răspunde la întrebarea </a:t>
            </a:r>
            <a:r>
              <a:rPr lang="en-US" sz="1800" b="1" dirty="0"/>
              <a:t>“</a:t>
            </a:r>
            <a:r>
              <a:rPr 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Ce algoritm este potrivit sarcinii mele</a:t>
            </a:r>
            <a:r>
              <a:rPr lang="ro-MD" sz="1800" b="1" dirty="0"/>
              <a:t>?</a:t>
            </a:r>
            <a:r>
              <a:rPr lang="en-US" sz="1800" b="1" dirty="0"/>
              <a:t>”</a:t>
            </a:r>
            <a:endParaRPr lang="ro-MD" sz="18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A5A0AD-5654-41D0-A9AA-0870FB4B4F5C}"/>
              </a:ext>
            </a:extLst>
          </p:cNvPr>
          <p:cNvSpPr/>
          <p:nvPr/>
        </p:nvSpPr>
        <p:spPr>
          <a:xfrm>
            <a:off x="605574" y="2399111"/>
            <a:ext cx="7522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Procedura de divizarea a datelor în seturi este valabilă doar în cazul proiectelor ML supravegheate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51E18B-1490-4A49-ACBD-9C0CA84BA0CA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933116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26</a:t>
            </a:fld>
            <a:endParaRPr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49F6D6-D82D-45F9-BCB0-7BD6DED28BD6}"/>
              </a:ext>
            </a:extLst>
          </p:cNvPr>
          <p:cNvSpPr/>
          <p:nvPr/>
        </p:nvSpPr>
        <p:spPr>
          <a:xfrm>
            <a:off x="442025" y="900287"/>
            <a:ext cx="7939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Setul de date X în cazul datelor structurate include toate coloanele tabelului corespunzătoare caracteristicilor datelor după prelucrarea acestora (caracteristici existente și derivate)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45D40-30DA-4481-9B4C-2DAE7A8A1FA7}"/>
              </a:ext>
            </a:extLst>
          </p:cNvPr>
          <p:cNvSpPr/>
          <p:nvPr/>
        </p:nvSpPr>
        <p:spPr>
          <a:xfrm>
            <a:off x="442025" y="1832742"/>
            <a:ext cx="8359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Setul de date X în cazul datelor nestructurate include toate fișierele de date corespunzătoare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2B8E15-E68C-4F52-936A-B2A258F77ADB}"/>
              </a:ext>
            </a:extLst>
          </p:cNvPr>
          <p:cNvSpPr/>
          <p:nvPr/>
        </p:nvSpPr>
        <p:spPr>
          <a:xfrm>
            <a:off x="442025" y="2449787"/>
            <a:ext cx="827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Setul de date y cuprinde toate etichetele datelor și poate reprezenta coloana corespunzătoare în cazul datelor structurate sau lista denumirilor fișierelor în cazul datelor nestructurate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EC2B7E-4008-4AF1-A48E-B227794B4B18}"/>
              </a:ext>
            </a:extLst>
          </p:cNvPr>
          <p:cNvSpPr/>
          <p:nvPr/>
        </p:nvSpPr>
        <p:spPr>
          <a:xfrm>
            <a:off x="885826" y="458590"/>
            <a:ext cx="3156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Setul de date X și setul y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graphicFrame>
        <p:nvGraphicFramePr>
          <p:cNvPr id="26" name="Table 3">
            <a:extLst>
              <a:ext uri="{FF2B5EF4-FFF2-40B4-BE49-F238E27FC236}">
                <a16:creationId xmlns:a16="http://schemas.microsoft.com/office/drawing/2014/main" id="{3B18C072-B391-4A01-ACAD-D87AC86A8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88138"/>
              </p:ext>
            </p:extLst>
          </p:nvPr>
        </p:nvGraphicFramePr>
        <p:xfrm>
          <a:off x="1241752" y="3551486"/>
          <a:ext cx="6660493" cy="1432560"/>
        </p:xfrm>
        <a:graphic>
          <a:graphicData uri="http://schemas.openxmlformats.org/drawingml/2006/table">
            <a:tbl>
              <a:tblPr firstRow="1" bandRow="1">
                <a:tableStyleId>{83ECFCF9-EB90-4EA4-BA1D-B0166F391BF1}</a:tableStyleId>
              </a:tblPr>
              <a:tblGrid>
                <a:gridCol w="584906">
                  <a:extLst>
                    <a:ext uri="{9D8B030D-6E8A-4147-A177-3AD203B41FA5}">
                      <a16:colId xmlns:a16="http://schemas.microsoft.com/office/drawing/2014/main" val="3891748900"/>
                    </a:ext>
                  </a:extLst>
                </a:gridCol>
                <a:gridCol w="724966">
                  <a:extLst>
                    <a:ext uri="{9D8B030D-6E8A-4147-A177-3AD203B41FA5}">
                      <a16:colId xmlns:a16="http://schemas.microsoft.com/office/drawing/2014/main" val="2718114296"/>
                    </a:ext>
                  </a:extLst>
                </a:gridCol>
                <a:gridCol w="632460">
                  <a:extLst>
                    <a:ext uri="{9D8B030D-6E8A-4147-A177-3AD203B41FA5}">
                      <a16:colId xmlns:a16="http://schemas.microsoft.com/office/drawing/2014/main" val="3978216873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316717228"/>
                    </a:ext>
                  </a:extLst>
                </a:gridCol>
                <a:gridCol w="1021080">
                  <a:extLst>
                    <a:ext uri="{9D8B030D-6E8A-4147-A177-3AD203B41FA5}">
                      <a16:colId xmlns:a16="http://schemas.microsoft.com/office/drawing/2014/main" val="1630838924"/>
                    </a:ext>
                  </a:extLst>
                </a:gridCol>
                <a:gridCol w="754380">
                  <a:extLst>
                    <a:ext uri="{9D8B030D-6E8A-4147-A177-3AD203B41FA5}">
                      <a16:colId xmlns:a16="http://schemas.microsoft.com/office/drawing/2014/main" val="210182968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631265217"/>
                    </a:ext>
                  </a:extLst>
                </a:gridCol>
                <a:gridCol w="946261">
                  <a:extLst>
                    <a:ext uri="{9D8B030D-6E8A-4147-A177-3AD203B41FA5}">
                      <a16:colId xmlns:a16="http://schemas.microsoft.com/office/drawing/2014/main" val="752916329"/>
                    </a:ext>
                  </a:extLst>
                </a:gridCol>
              </a:tblGrid>
              <a:tr h="493150">
                <a:tc>
                  <a:txBody>
                    <a:bodyPr/>
                    <a:lstStyle/>
                    <a:p>
                      <a:pPr algn="ctr"/>
                      <a:r>
                        <a:rPr lang="ro-RO" b="1" dirty="0" err="1"/>
                        <a:t>id</a:t>
                      </a:r>
                      <a:endParaRPr lang="ro-MD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Masa (kg)</a:t>
                      </a:r>
                      <a:endParaRPr lang="ro-MD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Sex</a:t>
                      </a:r>
                      <a:endParaRPr lang="ro-MD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Vârstă (ani)</a:t>
                      </a:r>
                      <a:endParaRPr lang="ro-MD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Înălțime (m)</a:t>
                      </a:r>
                      <a:endParaRPr lang="ro-MD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Tip durere</a:t>
                      </a:r>
                      <a:endParaRPr lang="ro-MD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Fumător?</a:t>
                      </a:r>
                      <a:endParaRPr lang="ro-MD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b="1" dirty="0"/>
                        <a:t>Bolnav?</a:t>
                      </a:r>
                      <a:endParaRPr lang="ro-MD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92736"/>
                  </a:ext>
                </a:extLst>
              </a:tr>
              <a:tr h="29008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2357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81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M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45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1,77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2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Nu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Nu</a:t>
                      </a:r>
                      <a:endParaRPr lang="ro-MD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9129"/>
                  </a:ext>
                </a:extLst>
              </a:tr>
              <a:tr h="29008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6439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64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F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37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1,52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0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Nu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Da</a:t>
                      </a:r>
                      <a:endParaRPr lang="ro-MD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894"/>
                  </a:ext>
                </a:extLst>
              </a:tr>
              <a:tr h="290088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4518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77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M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54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1,66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3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Da</a:t>
                      </a:r>
                      <a:endParaRPr lang="ro-MD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Da</a:t>
                      </a:r>
                      <a:endParaRPr lang="ro-MD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79338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7657E9BB-1051-4F91-9D2E-8534364AF8D9}"/>
              </a:ext>
            </a:extLst>
          </p:cNvPr>
          <p:cNvSpPr/>
          <p:nvPr/>
        </p:nvSpPr>
        <p:spPr>
          <a:xfrm>
            <a:off x="8050072" y="4122882"/>
            <a:ext cx="802400" cy="298520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Setul y</a:t>
            </a:r>
            <a:endParaRPr lang="ro-MD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2A5456-E37B-44EB-97C1-040E669A02BA}"/>
              </a:ext>
            </a:extLst>
          </p:cNvPr>
          <p:cNvSpPr/>
          <p:nvPr/>
        </p:nvSpPr>
        <p:spPr>
          <a:xfrm>
            <a:off x="315283" y="4122882"/>
            <a:ext cx="802400" cy="298520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dirty="0">
                <a:solidFill>
                  <a:schemeClr val="tx1"/>
                </a:solidFill>
              </a:rPr>
              <a:t>Setul X</a:t>
            </a:r>
            <a:endParaRPr lang="ro-MD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3968C6-533D-460C-B4E7-CCC5256452D3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587249-1670-4190-A3C1-10BDEA3BCF4A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52E848-E4A0-401E-A1A3-AB808FFDDDE7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321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27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873082" y="530167"/>
            <a:ext cx="47484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Date de training, de validare și de test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A066F-13BE-4A42-99AA-2AA1D3838093}"/>
              </a:ext>
            </a:extLst>
          </p:cNvPr>
          <p:cNvSpPr/>
          <p:nvPr/>
        </p:nvSpPr>
        <p:spPr>
          <a:xfrm>
            <a:off x="729114" y="946229"/>
            <a:ext cx="7522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caz general datele se pot diviza dor în date de training și date de test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D99CB3-4004-4222-965C-6FA3C76D34F5}"/>
              </a:ext>
            </a:extLst>
          </p:cNvPr>
          <p:cNvSpPr/>
          <p:nvPr/>
        </p:nvSpPr>
        <p:spPr>
          <a:xfrm>
            <a:off x="648192" y="2286066"/>
            <a:ext cx="8373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Datele de test (10-15%) permit evaluarea finală a performanței modelului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3A9BFF-73D6-4C11-93CE-8140F555BB85}"/>
              </a:ext>
            </a:extLst>
          </p:cNvPr>
          <p:cNvSpPr/>
          <p:nvPr/>
        </p:nvSpPr>
        <p:spPr>
          <a:xfrm>
            <a:off x="648192" y="1608512"/>
            <a:ext cx="8221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Datele de training (70-80%) asigură învățarea modelului, adică detectarea legității de corelare dintre caracteristici și etichete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943FE5-9154-4814-95FD-104E0459D086}"/>
              </a:ext>
            </a:extLst>
          </p:cNvPr>
          <p:cNvSpPr/>
          <p:nvPr/>
        </p:nvSpPr>
        <p:spPr>
          <a:xfrm>
            <a:off x="648192" y="2708629"/>
            <a:ext cx="8304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Datele de validare (10-15%) permit evaluarea intermediară a performanței modelului cu scopul îmbunătățirii acestuia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1BE6A3-3DB6-44E8-98AD-D6658354B431}"/>
              </a:ext>
            </a:extLst>
          </p:cNvPr>
          <p:cNvSpPr/>
          <p:nvPr/>
        </p:nvSpPr>
        <p:spPr>
          <a:xfrm>
            <a:off x="1021118" y="3489960"/>
            <a:ext cx="7559040" cy="33528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000" dirty="0">
                <a:solidFill>
                  <a:schemeClr val="tx1"/>
                </a:solidFill>
              </a:rPr>
              <a:t>                                                                                             Set X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F74519-3F33-4777-865F-EB93C8BE8ADE}"/>
              </a:ext>
            </a:extLst>
          </p:cNvPr>
          <p:cNvSpPr/>
          <p:nvPr/>
        </p:nvSpPr>
        <p:spPr>
          <a:xfrm>
            <a:off x="1021118" y="3817620"/>
            <a:ext cx="7559040" cy="14262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000" dirty="0">
                <a:solidFill>
                  <a:schemeClr val="tx1"/>
                </a:solidFill>
              </a:rPr>
              <a:t>                                                                                             Set y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1C644-4C02-4AFD-A4EB-131F7904A0CB}"/>
              </a:ext>
            </a:extLst>
          </p:cNvPr>
          <p:cNvSpPr txBox="1"/>
          <p:nvPr/>
        </p:nvSpPr>
        <p:spPr>
          <a:xfrm>
            <a:off x="4758936" y="3657600"/>
            <a:ext cx="849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dirty="0">
                <a:solidFill>
                  <a:schemeClr val="tx1"/>
                </a:solidFill>
              </a:rPr>
              <a:t>Date 100% 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C1215C-D70D-4B23-8386-DC752231E09E}"/>
              </a:ext>
            </a:extLst>
          </p:cNvPr>
          <p:cNvSpPr/>
          <p:nvPr/>
        </p:nvSpPr>
        <p:spPr>
          <a:xfrm>
            <a:off x="1021118" y="4422191"/>
            <a:ext cx="5216032" cy="335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000" dirty="0">
                <a:solidFill>
                  <a:schemeClr val="tx1"/>
                </a:solidFill>
              </a:rPr>
              <a:t>                                                      Set X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ED305B-2937-4C16-94CD-413B043BF0E3}"/>
              </a:ext>
            </a:extLst>
          </p:cNvPr>
          <p:cNvSpPr/>
          <p:nvPr/>
        </p:nvSpPr>
        <p:spPr>
          <a:xfrm>
            <a:off x="1021117" y="4749851"/>
            <a:ext cx="5216031" cy="14170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000" dirty="0">
                <a:solidFill>
                  <a:schemeClr val="tx1"/>
                </a:solidFill>
              </a:rPr>
              <a:t>                                                      Set y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768A64-B094-41A3-A458-D8557200ECBC}"/>
              </a:ext>
            </a:extLst>
          </p:cNvPr>
          <p:cNvSpPr txBox="1"/>
          <p:nvPr/>
        </p:nvSpPr>
        <p:spPr>
          <a:xfrm>
            <a:off x="3361132" y="4589831"/>
            <a:ext cx="2024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dirty="0">
                <a:solidFill>
                  <a:schemeClr val="tx1"/>
                </a:solidFill>
              </a:rPr>
              <a:t>Date de training 70-80%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B8EDFD-A51E-4F4D-857D-35D9912933E6}"/>
              </a:ext>
            </a:extLst>
          </p:cNvPr>
          <p:cNvSpPr/>
          <p:nvPr/>
        </p:nvSpPr>
        <p:spPr>
          <a:xfrm>
            <a:off x="6237152" y="4422191"/>
            <a:ext cx="1156151" cy="3352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000" dirty="0">
                <a:solidFill>
                  <a:schemeClr val="tx1"/>
                </a:solidFill>
              </a:rPr>
              <a:t>Set X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08B4F32-A255-42B6-A426-AF79512BDA8B}"/>
              </a:ext>
            </a:extLst>
          </p:cNvPr>
          <p:cNvSpPr/>
          <p:nvPr/>
        </p:nvSpPr>
        <p:spPr>
          <a:xfrm>
            <a:off x="6237151" y="4749395"/>
            <a:ext cx="1156151" cy="14216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000" dirty="0">
                <a:solidFill>
                  <a:schemeClr val="tx1"/>
                </a:solidFill>
              </a:rPr>
              <a:t>Set y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4A2BE3-9045-4CFF-B50E-1F36FD0C51B2}"/>
              </a:ext>
            </a:extLst>
          </p:cNvPr>
          <p:cNvSpPr txBox="1"/>
          <p:nvPr/>
        </p:nvSpPr>
        <p:spPr>
          <a:xfrm>
            <a:off x="6717454" y="4393379"/>
            <a:ext cx="795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dirty="0">
                <a:solidFill>
                  <a:schemeClr val="tx1"/>
                </a:solidFill>
              </a:rPr>
              <a:t>Date de    validare           70-80%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0E5453-A881-4906-9F45-E65C93F9CF3A}"/>
              </a:ext>
            </a:extLst>
          </p:cNvPr>
          <p:cNvSpPr/>
          <p:nvPr/>
        </p:nvSpPr>
        <p:spPr>
          <a:xfrm>
            <a:off x="7391311" y="4421229"/>
            <a:ext cx="1156151" cy="33528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000" dirty="0">
                <a:solidFill>
                  <a:schemeClr val="tx1"/>
                </a:solidFill>
              </a:rPr>
              <a:t>Set X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6B82AE-98AB-4D61-9C4B-0711CFD2C544}"/>
              </a:ext>
            </a:extLst>
          </p:cNvPr>
          <p:cNvSpPr/>
          <p:nvPr/>
        </p:nvSpPr>
        <p:spPr>
          <a:xfrm>
            <a:off x="7391310" y="4748433"/>
            <a:ext cx="1156151" cy="142164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o-RO" sz="1000" dirty="0">
                <a:solidFill>
                  <a:schemeClr val="tx1"/>
                </a:solidFill>
              </a:rPr>
              <a:t>Set y</a:t>
            </a:r>
            <a:endParaRPr lang="ro-MD" sz="100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228556-972E-459D-A501-FBAFF07D1023}"/>
              </a:ext>
            </a:extLst>
          </p:cNvPr>
          <p:cNvSpPr txBox="1"/>
          <p:nvPr/>
        </p:nvSpPr>
        <p:spPr>
          <a:xfrm>
            <a:off x="7871613" y="4399674"/>
            <a:ext cx="7953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000" dirty="0">
                <a:solidFill>
                  <a:schemeClr val="tx1"/>
                </a:solidFill>
              </a:rPr>
              <a:t>Date de    test           70-80%</a:t>
            </a:r>
            <a:endParaRPr lang="ro-MD" sz="10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8AA1E5-7958-4CD9-AD96-2CA6530350A3}"/>
              </a:ext>
            </a:extLst>
          </p:cNvPr>
          <p:cNvCxnSpPr>
            <a:cxnSpLocks/>
          </p:cNvCxnSpPr>
          <p:nvPr/>
        </p:nvCxnSpPr>
        <p:spPr>
          <a:xfrm>
            <a:off x="3810000" y="4020457"/>
            <a:ext cx="0" cy="2975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60E3E10-5BC6-421E-959E-83837791E3CD}"/>
              </a:ext>
            </a:extLst>
          </p:cNvPr>
          <p:cNvCxnSpPr>
            <a:cxnSpLocks/>
          </p:cNvCxnSpPr>
          <p:nvPr/>
        </p:nvCxnSpPr>
        <p:spPr>
          <a:xfrm>
            <a:off x="6807200" y="4034971"/>
            <a:ext cx="0" cy="2975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AD965B5-A7BE-48EE-9E33-3DE1CE9E32B3}"/>
              </a:ext>
            </a:extLst>
          </p:cNvPr>
          <p:cNvCxnSpPr>
            <a:cxnSpLocks/>
          </p:cNvCxnSpPr>
          <p:nvPr/>
        </p:nvCxnSpPr>
        <p:spPr>
          <a:xfrm>
            <a:off x="8048171" y="4034971"/>
            <a:ext cx="0" cy="2975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27ACF51-3B74-488E-90B1-2A40D7460CF7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761A7A-9ABC-4C26-A79D-096F2AC1B14C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D5E6861-F74A-42A8-99CC-73A3178817BC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09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28</a:t>
            </a:fld>
            <a:endParaRPr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49F6D6-D82D-45F9-BCB0-7BD6DED28BD6}"/>
              </a:ext>
            </a:extLst>
          </p:cNvPr>
          <p:cNvSpPr/>
          <p:nvPr/>
        </p:nvSpPr>
        <p:spPr>
          <a:xfrm>
            <a:off x="602439" y="858387"/>
            <a:ext cx="7801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Datele de validare permit evaluarea versiunilor intermediare ale modelului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45D40-30DA-4481-9B4C-2DAE7A8A1FA7}"/>
              </a:ext>
            </a:extLst>
          </p:cNvPr>
          <p:cNvSpPr/>
          <p:nvPr/>
        </p:nvSpPr>
        <p:spPr>
          <a:xfrm>
            <a:off x="593663" y="1454785"/>
            <a:ext cx="8359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funcție de rezultatul acestor evaluări se decide reglarea </a:t>
            </a:r>
            <a:r>
              <a:rPr lang="ro-MD" sz="1800" b="1" dirty="0" err="1"/>
              <a:t>hiper</a:t>
            </a:r>
            <a:r>
              <a:rPr lang="ro-MD" sz="1800" b="1" dirty="0"/>
              <a:t>-parametrilor modelului întru îmbunătățirea acestuia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2B8E15-E68C-4F52-936A-B2A258F77ADB}"/>
              </a:ext>
            </a:extLst>
          </p:cNvPr>
          <p:cNvSpPr/>
          <p:nvPr/>
        </p:nvSpPr>
        <p:spPr>
          <a:xfrm>
            <a:off x="602439" y="2092479"/>
            <a:ext cx="8277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Datele de test permit evaluarea finala a modelului după îmbunătățirile acestuia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EC2B7E-4008-4AF1-A48E-B227794B4B18}"/>
              </a:ext>
            </a:extLst>
          </p:cNvPr>
          <p:cNvSpPr/>
          <p:nvPr/>
        </p:nvSpPr>
        <p:spPr>
          <a:xfrm>
            <a:off x="919682" y="416981"/>
            <a:ext cx="39405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Necesitatea datelor de validare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9CFB1-5A74-4581-B1CE-BA31B2C40977}"/>
              </a:ext>
            </a:extLst>
          </p:cNvPr>
          <p:cNvSpPr txBox="1"/>
          <p:nvPr/>
        </p:nvSpPr>
        <p:spPr>
          <a:xfrm>
            <a:off x="1696414" y="4536530"/>
            <a:ext cx="2046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200" b="1" dirty="0"/>
              <a:t>Studierea materialului (date de training)</a:t>
            </a:r>
            <a:endParaRPr lang="ro-MD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8F4E4-21DF-4F98-B702-339941A5822C}"/>
              </a:ext>
            </a:extLst>
          </p:cNvPr>
          <p:cNvSpPr txBox="1"/>
          <p:nvPr/>
        </p:nvSpPr>
        <p:spPr>
          <a:xfrm>
            <a:off x="4254291" y="4536121"/>
            <a:ext cx="173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200" b="1" dirty="0"/>
              <a:t>Autoevaluare          (date de validare)</a:t>
            </a:r>
            <a:endParaRPr lang="ro-MD" sz="12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3A9ECB-00F0-493E-9A8A-469EE71EFC84}"/>
              </a:ext>
            </a:extLst>
          </p:cNvPr>
          <p:cNvSpPr txBox="1"/>
          <p:nvPr/>
        </p:nvSpPr>
        <p:spPr>
          <a:xfrm>
            <a:off x="5988748" y="4536120"/>
            <a:ext cx="173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200" b="1" dirty="0"/>
              <a:t>Examen final          (date de test)</a:t>
            </a:r>
            <a:endParaRPr lang="ro-MD" sz="1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B9A01-6DCF-4FAE-8556-8D1391C19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858" y="3294338"/>
            <a:ext cx="5479429" cy="120817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824E41C-A32A-4B8B-8E52-444AE96921D0}"/>
              </a:ext>
            </a:extLst>
          </p:cNvPr>
          <p:cNvSpPr/>
          <p:nvPr/>
        </p:nvSpPr>
        <p:spPr>
          <a:xfrm>
            <a:off x="602439" y="2669002"/>
            <a:ext cx="82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Procedurile de evaluare trebuie să aibă loc pe date neîntâlnite de model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11FDC3-75F5-4463-A727-88A0223F7641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055435-D478-48A3-B023-A1D0C5BFD1F3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B31219-F1A9-4251-9795-3B0000A3472D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392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29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1039001" y="457063"/>
            <a:ext cx="44165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Criterii de selectare a algoritmului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A066F-13BE-4A42-99AA-2AA1D3838093}"/>
              </a:ext>
            </a:extLst>
          </p:cNvPr>
          <p:cNvSpPr/>
          <p:nvPr/>
        </p:nvSpPr>
        <p:spPr>
          <a:xfrm>
            <a:off x="648192" y="930958"/>
            <a:ext cx="75222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La baza oricărui proiect ML stă un algoritm statistic care în rezultatul trainingului pe datele de training formează modelul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D99CB3-4004-4222-965C-6FA3C76D34F5}"/>
              </a:ext>
            </a:extLst>
          </p:cNvPr>
          <p:cNvSpPr/>
          <p:nvPr/>
        </p:nvSpPr>
        <p:spPr>
          <a:xfrm>
            <a:off x="648192" y="2286066"/>
            <a:ext cx="8373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Pentru selectarea algoritmului se va ține cont de: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3A9BFF-73D6-4C11-93CE-8140F555BB85}"/>
              </a:ext>
            </a:extLst>
          </p:cNvPr>
          <p:cNvSpPr/>
          <p:nvPr/>
        </p:nvSpPr>
        <p:spPr>
          <a:xfrm>
            <a:off x="648192" y="1608512"/>
            <a:ext cx="8221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Diferite algoritme funcționează diferit în funcție de tipul datelor și tipul sarcinii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708BEB-F960-4BC8-88EF-960160AFA339}"/>
              </a:ext>
            </a:extLst>
          </p:cNvPr>
          <p:cNvSpPr/>
          <p:nvPr/>
        </p:nvSpPr>
        <p:spPr>
          <a:xfrm>
            <a:off x="1238547" y="2718526"/>
            <a:ext cx="71931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Tipul ML - supravegheat sau nesupravegheat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Tipul datelor – structurate sau nestructurate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Tipul sarcinii – de clasificare, de regresie sau de </a:t>
            </a:r>
            <a:r>
              <a:rPr lang="ro-MD" sz="1800" b="1" dirty="0" err="1"/>
              <a:t>clusterizare</a:t>
            </a:r>
            <a:endParaRPr lang="ro-MD" sz="18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Indicatorii de performanță propuși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Timpul de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Volumul de date istorice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etc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1FD9EE-1C29-4AF8-B8AA-A4621BFE1497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967C5F-1FB4-49BA-9262-3AD3A9F20774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472501-4550-4B8C-953A-50065A01C760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50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9;p13">
            <a:extLst>
              <a:ext uri="{FF2B5EF4-FFF2-40B4-BE49-F238E27FC236}">
                <a16:creationId xmlns:a16="http://schemas.microsoft.com/office/drawing/2014/main" id="{0F5EC31F-5CD3-47D5-BE86-A561BFA47E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</a:t>
            </a:fld>
            <a:endParaRPr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4DAFE1-A570-495A-9517-3A918D4AD5D6}"/>
              </a:ext>
            </a:extLst>
          </p:cNvPr>
          <p:cNvSpPr/>
          <p:nvPr/>
        </p:nvSpPr>
        <p:spPr>
          <a:xfrm>
            <a:off x="1172510" y="982967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Precondiții ML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79AF02-1EF4-4CF4-B6F8-F8C1691D211B}"/>
              </a:ext>
            </a:extLst>
          </p:cNvPr>
          <p:cNvSpPr/>
          <p:nvPr/>
        </p:nvSpPr>
        <p:spPr>
          <a:xfrm>
            <a:off x="858954" y="3274077"/>
            <a:ext cx="7795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rgbClr val="FF0000"/>
                </a:solidFill>
                <a:latin typeface="arial" panose="020B0604020202020204" pitchFamily="34" charset="0"/>
              </a:rPr>
              <a:t>Statistica </a:t>
            </a:r>
            <a:r>
              <a:rPr lang="ro-RO" sz="1800" b="1" dirty="0">
                <a:latin typeface="arial" panose="020B0604020202020204" pitchFamily="34" charset="0"/>
              </a:rPr>
              <a:t>– </a:t>
            </a:r>
            <a:r>
              <a:rPr lang="ro-RO" sz="1800" b="1" dirty="0" err="1">
                <a:latin typeface="arial" panose="020B0604020202020204" pitchFamily="34" charset="0"/>
              </a:rPr>
              <a:t>dipersie</a:t>
            </a:r>
            <a:r>
              <a:rPr lang="ro-RO" sz="1800" b="1" dirty="0">
                <a:latin typeface="arial" panose="020B0604020202020204" pitchFamily="34" charset="0"/>
              </a:rPr>
              <a:t>, testul z, testul t, testul </a:t>
            </a:r>
            <a:r>
              <a:rPr lang="ro-RO" sz="1800" b="1" dirty="0" err="1">
                <a:latin typeface="arial" panose="020B0604020202020204" pitchFamily="34" charset="0"/>
              </a:rPr>
              <a:t>Anova</a:t>
            </a:r>
            <a:r>
              <a:rPr lang="ro-RO" sz="1800" b="1" dirty="0">
                <a:latin typeface="arial" panose="020B0604020202020204" pitchFamily="34" charset="0"/>
              </a:rPr>
              <a:t>, Testul Chi-</a:t>
            </a:r>
            <a:r>
              <a:rPr lang="ro-RO" sz="1800" b="1" dirty="0" err="1">
                <a:latin typeface="arial" panose="020B0604020202020204" pitchFamily="34" charset="0"/>
              </a:rPr>
              <a:t>square</a:t>
            </a:r>
            <a:endParaRPr lang="ro-MD" sz="18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A98269-DB38-4227-B9DA-9E3C4A9A72E3}"/>
              </a:ext>
            </a:extLst>
          </p:cNvPr>
          <p:cNvSpPr/>
          <p:nvPr/>
        </p:nvSpPr>
        <p:spPr>
          <a:xfrm>
            <a:off x="1771392" y="432003"/>
            <a:ext cx="5601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1. Etapele cadrului </a:t>
            </a:r>
            <a:r>
              <a:rPr lang="ro-RO" sz="2400" b="1" dirty="0" err="1">
                <a:solidFill>
                  <a:schemeClr val="accent1"/>
                </a:solidFill>
                <a:latin typeface="Roboto Slab"/>
                <a:ea typeface="Roboto Slab"/>
              </a:rPr>
              <a:t>Machine</a:t>
            </a: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 </a:t>
            </a:r>
            <a:r>
              <a:rPr lang="ro-RO" sz="2400" b="1" dirty="0" err="1">
                <a:solidFill>
                  <a:schemeClr val="accent1"/>
                </a:solidFill>
                <a:latin typeface="Roboto Slab"/>
                <a:ea typeface="Roboto Slab"/>
              </a:rPr>
              <a:t>Learning</a:t>
            </a:r>
            <a:endParaRPr lang="ro-RO" sz="2400" b="1" dirty="0">
              <a:solidFill>
                <a:schemeClr val="accent1"/>
              </a:solidFill>
              <a:latin typeface="Roboto Slab"/>
              <a:ea typeface="Roboto Slab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6F2CB2-042A-44DE-9087-F8F6FA28E769}"/>
              </a:ext>
            </a:extLst>
          </p:cNvPr>
          <p:cNvSpPr/>
          <p:nvPr/>
        </p:nvSpPr>
        <p:spPr>
          <a:xfrm>
            <a:off x="858954" y="1941225"/>
            <a:ext cx="8094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rgbClr val="FF0000"/>
                </a:solidFill>
              </a:rPr>
              <a:t>Analiza matematică </a:t>
            </a:r>
            <a:r>
              <a:rPr lang="ro-RO" sz="1800" b="1" dirty="0"/>
              <a:t>– calculul diferențial, calculul integral, etc</a:t>
            </a:r>
            <a:endParaRPr lang="ro-MD" sz="18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A69939-D5DE-4D17-B6C5-F833BB31D450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Etapele cadrului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3A02E-7D29-45A4-89D3-0BE4F7F60C99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6456A4-5F34-4987-875B-321C74454AE7}"/>
              </a:ext>
            </a:extLst>
          </p:cNvPr>
          <p:cNvSpPr/>
          <p:nvPr/>
        </p:nvSpPr>
        <p:spPr>
          <a:xfrm>
            <a:off x="883159" y="1440812"/>
            <a:ext cx="77955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rgbClr val="FF0000"/>
                </a:solidFill>
                <a:latin typeface="arial" panose="020B0604020202020204" pitchFamily="34" charset="0"/>
              </a:rPr>
              <a:t>Algebra liniară  </a:t>
            </a:r>
            <a:r>
              <a:rPr lang="ro-RO" sz="1800" b="1" dirty="0">
                <a:latin typeface="arial" panose="020B0604020202020204" pitchFamily="34" charset="0"/>
              </a:rPr>
              <a:t>– vectori, matrice, normalizare, ortogonalitate, etc </a:t>
            </a:r>
            <a:endParaRPr lang="ro-MD" sz="18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03E263-E506-45C9-B6E1-87E23BA3C8BF}"/>
              </a:ext>
            </a:extLst>
          </p:cNvPr>
          <p:cNvSpPr/>
          <p:nvPr/>
        </p:nvSpPr>
        <p:spPr>
          <a:xfrm>
            <a:off x="858954" y="2471845"/>
            <a:ext cx="8094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rgbClr val="FF0000"/>
                </a:solidFill>
                <a:latin typeface="arial" panose="020B0604020202020204" pitchFamily="34" charset="0"/>
              </a:rPr>
              <a:t>Teoria probabilității – </a:t>
            </a:r>
            <a:r>
              <a:rPr 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variabile aliatoare, distribuții uniforme, binomiale, Poisson, normale, etc</a:t>
            </a:r>
            <a:endParaRPr lang="ro-MD" sz="1800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843A69-A8D1-4ADB-98B5-F53482D262F7}"/>
              </a:ext>
            </a:extLst>
          </p:cNvPr>
          <p:cNvSpPr/>
          <p:nvPr/>
        </p:nvSpPr>
        <p:spPr>
          <a:xfrm>
            <a:off x="858954" y="4076309"/>
            <a:ext cx="80941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rgbClr val="FF0000"/>
                </a:solidFill>
                <a:latin typeface="arial" panose="020B0604020202020204" pitchFamily="34" charset="0"/>
              </a:rPr>
              <a:t>Limbajul de programarea </a:t>
            </a:r>
            <a:r>
              <a:rPr lang="ro-RO" sz="1800" b="1" dirty="0" err="1">
                <a:solidFill>
                  <a:srgbClr val="FF0000"/>
                </a:solidFill>
                <a:latin typeface="arial" panose="020B0604020202020204" pitchFamily="34" charset="0"/>
              </a:rPr>
              <a:t>Python</a:t>
            </a:r>
            <a:r>
              <a:rPr lang="ro-RO" sz="18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– variabile, operatori, structuri de date, ramificații și bucle, funcții, etc </a:t>
            </a:r>
            <a:endParaRPr lang="ro-MD" sz="1800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957EC8-0FB3-424F-AE67-B01968966921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075406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30</a:t>
            </a:fld>
            <a:endParaRPr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49F6D6-D82D-45F9-BCB0-7BD6DED28BD6}"/>
              </a:ext>
            </a:extLst>
          </p:cNvPr>
          <p:cNvSpPr/>
          <p:nvPr/>
        </p:nvSpPr>
        <p:spPr>
          <a:xfrm>
            <a:off x="602439" y="763793"/>
            <a:ext cx="7801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Producătorii instrumentului </a:t>
            </a:r>
            <a:r>
              <a:rPr lang="ro-MD" sz="1800" b="1" dirty="0" err="1"/>
              <a:t>Scikit-Learn</a:t>
            </a:r>
            <a:r>
              <a:rPr lang="ro-MD" sz="1800" b="1" dirty="0"/>
              <a:t> au elaborat o scheme de selectare a algoritmului în funcție de mai multe criterii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EC2B7E-4008-4AF1-A48E-B227794B4B18}"/>
              </a:ext>
            </a:extLst>
          </p:cNvPr>
          <p:cNvSpPr/>
          <p:nvPr/>
        </p:nvSpPr>
        <p:spPr>
          <a:xfrm>
            <a:off x="901525" y="394228"/>
            <a:ext cx="4600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Schema de selectarea a algoritmului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931B2-4DB7-4714-91E5-CA823BEBD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430" y="1408011"/>
            <a:ext cx="5466056" cy="34079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1CC681-EEC1-47FB-9DC8-09DB30F4AB3D}"/>
              </a:ext>
            </a:extLst>
          </p:cNvPr>
          <p:cNvSpPr/>
          <p:nvPr/>
        </p:nvSpPr>
        <p:spPr>
          <a:xfrm>
            <a:off x="2286000" y="4858570"/>
            <a:ext cx="60669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 sz="1200" b="1" dirty="0"/>
              <a:t>sursa: </a:t>
            </a:r>
            <a:r>
              <a:rPr lang="ro-MD" sz="1200" b="1" dirty="0">
                <a:hlinkClick r:id="rId4"/>
              </a:rPr>
              <a:t>https://scikit-learn.org/stable/tutorial/machine_learning_map/index.html</a:t>
            </a:r>
            <a:endParaRPr lang="ro-MD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7E7F8-05CA-4D1A-9A01-BE88DDD8E6CE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53DAD0-AA6B-4DED-A865-F0220024D36F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381FDB-E731-4DE8-84F1-68CF07E3D7E9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50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31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1339568" y="457063"/>
            <a:ext cx="3815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Algoritmi ai ML supravegheat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FA066F-13BE-4A42-99AA-2AA1D3838093}"/>
              </a:ext>
            </a:extLst>
          </p:cNvPr>
          <p:cNvSpPr/>
          <p:nvPr/>
        </p:nvSpPr>
        <p:spPr>
          <a:xfrm>
            <a:off x="729114" y="825140"/>
            <a:ext cx="7522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Algoritmi pentru sarcini de regresie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708BEB-F960-4BC8-88EF-960160AFA339}"/>
              </a:ext>
            </a:extLst>
          </p:cNvPr>
          <p:cNvSpPr/>
          <p:nvPr/>
        </p:nvSpPr>
        <p:spPr>
          <a:xfrm>
            <a:off x="1276521" y="1112078"/>
            <a:ext cx="71931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Linear </a:t>
            </a:r>
            <a:r>
              <a:rPr lang="ro-RO" sz="1600" b="1" dirty="0" err="1"/>
              <a:t>regression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 err="1"/>
              <a:t>Ridge</a:t>
            </a:r>
            <a:r>
              <a:rPr lang="ro-RO" sz="1600" b="1" dirty="0"/>
              <a:t> </a:t>
            </a:r>
            <a:r>
              <a:rPr lang="ro-RO" sz="1600" b="1" dirty="0" err="1"/>
              <a:t>regression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 err="1"/>
              <a:t>Lasso</a:t>
            </a:r>
            <a:r>
              <a:rPr lang="ro-RO" sz="1600" b="1" dirty="0"/>
              <a:t> </a:t>
            </a:r>
            <a:r>
              <a:rPr lang="ro-RO" sz="1600" b="1" dirty="0" err="1"/>
              <a:t>regression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Elastic Net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Suport Vector </a:t>
            </a:r>
            <a:r>
              <a:rPr lang="ro-RO" sz="1600" b="1" dirty="0" err="1"/>
              <a:t>Regressor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 err="1"/>
              <a:t>Random</a:t>
            </a:r>
            <a:r>
              <a:rPr lang="ro-RO" sz="1600" b="1" dirty="0"/>
              <a:t> Forest </a:t>
            </a:r>
            <a:r>
              <a:rPr lang="ro-RO" sz="1600" b="1" dirty="0" err="1"/>
              <a:t>Regressor</a:t>
            </a:r>
            <a:endParaRPr lang="ro-MD" sz="1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A7575A-E71B-494E-AA66-2E2D336E4FB3}"/>
              </a:ext>
            </a:extLst>
          </p:cNvPr>
          <p:cNvSpPr/>
          <p:nvPr/>
        </p:nvSpPr>
        <p:spPr>
          <a:xfrm>
            <a:off x="810870" y="2668529"/>
            <a:ext cx="7522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Algoritmi pentru sarcini de clasificare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1A55A-D36D-418D-A6DB-966E2A44DEF6}"/>
              </a:ext>
            </a:extLst>
          </p:cNvPr>
          <p:cNvSpPr/>
          <p:nvPr/>
        </p:nvSpPr>
        <p:spPr>
          <a:xfrm>
            <a:off x="1276521" y="3043871"/>
            <a:ext cx="719317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Logistic </a:t>
            </a:r>
            <a:r>
              <a:rPr lang="ro-RO" sz="1600" b="1" dirty="0" err="1"/>
              <a:t>regression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K </a:t>
            </a:r>
            <a:r>
              <a:rPr lang="ro-RO" sz="1600" b="1" dirty="0" err="1"/>
              <a:t>Nearest</a:t>
            </a:r>
            <a:r>
              <a:rPr lang="ro-RO" sz="1600" b="1" dirty="0"/>
              <a:t> </a:t>
            </a:r>
            <a:r>
              <a:rPr lang="ro-RO" sz="1600" b="1" dirty="0" err="1"/>
              <a:t>Neighbors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Suport Vector </a:t>
            </a:r>
            <a:r>
              <a:rPr lang="ro-RO" sz="1600" b="1" dirty="0" err="1"/>
              <a:t>Classifier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 err="1"/>
              <a:t>Decision</a:t>
            </a:r>
            <a:r>
              <a:rPr lang="ro-RO" sz="1600" b="1" dirty="0"/>
              <a:t> </a:t>
            </a:r>
            <a:r>
              <a:rPr lang="ro-RO" sz="1600" b="1" dirty="0" err="1"/>
              <a:t>Tree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 err="1"/>
              <a:t>Random</a:t>
            </a:r>
            <a:r>
              <a:rPr lang="ro-RO" sz="1600" b="1" dirty="0"/>
              <a:t> Forest </a:t>
            </a:r>
            <a:r>
              <a:rPr lang="ro-RO" sz="1600" b="1" dirty="0" err="1"/>
              <a:t>Classifier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 err="1"/>
              <a:t>AdaBoost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Gradient </a:t>
            </a:r>
            <a:r>
              <a:rPr lang="ro-RO" sz="1600" b="1" dirty="0" err="1"/>
              <a:t>Boosting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Naive </a:t>
            </a:r>
            <a:r>
              <a:rPr lang="ro-RO" sz="1600" b="1" dirty="0" err="1"/>
              <a:t>Bayes</a:t>
            </a:r>
            <a:endParaRPr lang="ro-MD" sz="16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5C398A-6B8B-4E74-A4CE-D445F0BC3428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31813-558C-49AA-9E90-5CFD5B6E2875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038A81-588B-4855-A46D-A37A593A5B35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832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32</a:t>
            </a:fld>
            <a:endParaRPr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16956-3B9C-4E32-8C8E-2CE60B2E023E}"/>
              </a:ext>
            </a:extLst>
          </p:cNvPr>
          <p:cNvSpPr/>
          <p:nvPr/>
        </p:nvSpPr>
        <p:spPr>
          <a:xfrm>
            <a:off x="810869" y="623360"/>
            <a:ext cx="67104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Algoritmi ai ML nesupravegheat și date nestructurate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6D697-6BB5-41D4-9ADE-DB2DDAF85610}"/>
              </a:ext>
            </a:extLst>
          </p:cNvPr>
          <p:cNvSpPr/>
          <p:nvPr/>
        </p:nvSpPr>
        <p:spPr>
          <a:xfrm>
            <a:off x="810869" y="1145773"/>
            <a:ext cx="7522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Algoritmi pentru sarcini de </a:t>
            </a:r>
            <a:r>
              <a:rPr lang="ro-MD" sz="1800" b="1" dirty="0" err="1"/>
              <a:t>clusterizare</a:t>
            </a:r>
            <a:endParaRPr lang="ro-MD" sz="1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51D94A-1562-40E7-BDD1-87B7CDF11E1C}"/>
              </a:ext>
            </a:extLst>
          </p:cNvPr>
          <p:cNvSpPr/>
          <p:nvPr/>
        </p:nvSpPr>
        <p:spPr>
          <a:xfrm>
            <a:off x="1358276" y="1483072"/>
            <a:ext cx="71931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K-</a:t>
            </a:r>
            <a:r>
              <a:rPr lang="ro-RO" sz="1600" b="1" dirty="0" err="1"/>
              <a:t>Means</a:t>
            </a:r>
            <a:r>
              <a:rPr lang="ro-RO" sz="1600" b="1" dirty="0"/>
              <a:t> </a:t>
            </a:r>
            <a:r>
              <a:rPr lang="ro-RO" sz="1600" b="1" dirty="0" err="1"/>
              <a:t>Clustering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 err="1"/>
              <a:t>Hierarchical</a:t>
            </a:r>
            <a:r>
              <a:rPr lang="ro-RO" sz="1600" b="1" dirty="0"/>
              <a:t> </a:t>
            </a:r>
            <a:r>
              <a:rPr lang="ro-RO" sz="1600" b="1" dirty="0" err="1"/>
              <a:t>Clustering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Suport Vector </a:t>
            </a:r>
            <a:r>
              <a:rPr lang="ro-RO" sz="1600" b="1" dirty="0" err="1"/>
              <a:t>Regressor</a:t>
            </a:r>
            <a:endParaRPr lang="ro-RO" sz="16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DBSCAN</a:t>
            </a:r>
            <a:endParaRPr lang="ro-MD" sz="16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32A8A-734E-49ED-B8E7-1AF9900665A6}"/>
              </a:ext>
            </a:extLst>
          </p:cNvPr>
          <p:cNvSpPr/>
          <p:nvPr/>
        </p:nvSpPr>
        <p:spPr>
          <a:xfrm>
            <a:off x="810869" y="2690400"/>
            <a:ext cx="7522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Algoritmi pentru sarcini </a:t>
            </a:r>
            <a:r>
              <a:rPr lang="ro-MD" sz="1800" b="1" dirty="0" err="1"/>
              <a:t>dimensionality</a:t>
            </a:r>
            <a:r>
              <a:rPr lang="ro-MD" sz="1800" b="1" dirty="0"/>
              <a:t> </a:t>
            </a:r>
            <a:r>
              <a:rPr lang="ro-MD" sz="1800" b="1" dirty="0" err="1"/>
              <a:t>reduction</a:t>
            </a:r>
            <a:endParaRPr lang="ro-MD" sz="18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017657-AFC7-41CB-A6FD-07911FECC4F2}"/>
              </a:ext>
            </a:extLst>
          </p:cNvPr>
          <p:cNvSpPr/>
          <p:nvPr/>
        </p:nvSpPr>
        <p:spPr>
          <a:xfrm>
            <a:off x="1276521" y="3104124"/>
            <a:ext cx="7193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Principal Component </a:t>
            </a:r>
            <a:r>
              <a:rPr lang="ro-RO" sz="1600" b="1" dirty="0" err="1"/>
              <a:t>analysis</a:t>
            </a:r>
            <a:endParaRPr lang="ro-MD" sz="16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B6F0F6-42EE-46FF-94AF-5BBF3AD02B25}"/>
              </a:ext>
            </a:extLst>
          </p:cNvPr>
          <p:cNvSpPr/>
          <p:nvPr/>
        </p:nvSpPr>
        <p:spPr>
          <a:xfrm>
            <a:off x="810869" y="3653658"/>
            <a:ext cx="75222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Algoritmi pentru date nestructurate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446824-33BA-4DA6-891D-5FDE19F1E4F7}"/>
              </a:ext>
            </a:extLst>
          </p:cNvPr>
          <p:cNvSpPr/>
          <p:nvPr/>
        </p:nvSpPr>
        <p:spPr>
          <a:xfrm>
            <a:off x="1276521" y="4087395"/>
            <a:ext cx="71931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Deep </a:t>
            </a:r>
            <a:r>
              <a:rPr lang="ro-RO" sz="1600" b="1" dirty="0" err="1"/>
              <a:t>Learning</a:t>
            </a:r>
            <a:r>
              <a:rPr lang="ro-RO" sz="1600" b="1" dirty="0"/>
              <a:t> (rețele neuronale)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/>
              <a:t>Transfer </a:t>
            </a:r>
            <a:r>
              <a:rPr lang="ro-RO" sz="1600" b="1" dirty="0" err="1"/>
              <a:t>Learning</a:t>
            </a:r>
            <a:endParaRPr lang="ro-MD" sz="16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8A2754-42FA-4966-967D-877756A32439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460556-D988-4FCC-B1C1-28FC88E0E7DE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44D6B2E-E69E-4474-9BA5-D947B1DE080D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530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33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1129084" y="409481"/>
            <a:ext cx="4338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Procedura de training a modelului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62B70F-5363-4987-A561-0473AE540B02}"/>
              </a:ext>
            </a:extLst>
          </p:cNvPr>
          <p:cNvSpPr/>
          <p:nvPr/>
        </p:nvSpPr>
        <p:spPr>
          <a:xfrm>
            <a:off x="729112" y="826254"/>
            <a:ext cx="7899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Procedura de training se realizează pe datele de training și include:</a:t>
            </a: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79B2DF2B-7E9B-48ED-95CA-462E2EAD9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086101"/>
              </p:ext>
            </p:extLst>
          </p:nvPr>
        </p:nvGraphicFramePr>
        <p:xfrm>
          <a:off x="980397" y="2501358"/>
          <a:ext cx="7397061" cy="1055933"/>
        </p:xfrm>
        <a:graphic>
          <a:graphicData uri="http://schemas.openxmlformats.org/drawingml/2006/table">
            <a:tbl>
              <a:tblPr firstRow="1" bandRow="1">
                <a:tableStyleId>{83ECFCF9-EB90-4EA4-BA1D-B0166F391BF1}</a:tableStyleId>
              </a:tblPr>
              <a:tblGrid>
                <a:gridCol w="649589">
                  <a:extLst>
                    <a:ext uri="{9D8B030D-6E8A-4147-A177-3AD203B41FA5}">
                      <a16:colId xmlns:a16="http://schemas.microsoft.com/office/drawing/2014/main" val="3891748900"/>
                    </a:ext>
                  </a:extLst>
                </a:gridCol>
                <a:gridCol w="805138">
                  <a:extLst>
                    <a:ext uri="{9D8B030D-6E8A-4147-A177-3AD203B41FA5}">
                      <a16:colId xmlns:a16="http://schemas.microsoft.com/office/drawing/2014/main" val="2718114296"/>
                    </a:ext>
                  </a:extLst>
                </a:gridCol>
                <a:gridCol w="702403">
                  <a:extLst>
                    <a:ext uri="{9D8B030D-6E8A-4147-A177-3AD203B41FA5}">
                      <a16:colId xmlns:a16="http://schemas.microsoft.com/office/drawing/2014/main" val="3978216873"/>
                    </a:ext>
                  </a:extLst>
                </a:gridCol>
                <a:gridCol w="1032447">
                  <a:extLst>
                    <a:ext uri="{9D8B030D-6E8A-4147-A177-3AD203B41FA5}">
                      <a16:colId xmlns:a16="http://schemas.microsoft.com/office/drawing/2014/main" val="2316717228"/>
                    </a:ext>
                  </a:extLst>
                </a:gridCol>
                <a:gridCol w="1133999">
                  <a:extLst>
                    <a:ext uri="{9D8B030D-6E8A-4147-A177-3AD203B41FA5}">
                      <a16:colId xmlns:a16="http://schemas.microsoft.com/office/drawing/2014/main" val="1630838924"/>
                    </a:ext>
                  </a:extLst>
                </a:gridCol>
                <a:gridCol w="837805">
                  <a:extLst>
                    <a:ext uri="{9D8B030D-6E8A-4147-A177-3AD203B41FA5}">
                      <a16:colId xmlns:a16="http://schemas.microsoft.com/office/drawing/2014/main" val="2101829680"/>
                    </a:ext>
                  </a:extLst>
                </a:gridCol>
                <a:gridCol w="1184775">
                  <a:extLst>
                    <a:ext uri="{9D8B030D-6E8A-4147-A177-3AD203B41FA5}">
                      <a16:colId xmlns:a16="http://schemas.microsoft.com/office/drawing/2014/main" val="631265217"/>
                    </a:ext>
                  </a:extLst>
                </a:gridCol>
                <a:gridCol w="1050905">
                  <a:extLst>
                    <a:ext uri="{9D8B030D-6E8A-4147-A177-3AD203B41FA5}">
                      <a16:colId xmlns:a16="http://schemas.microsoft.com/office/drawing/2014/main" val="752916329"/>
                    </a:ext>
                  </a:extLst>
                </a:gridCol>
              </a:tblGrid>
              <a:tr h="324413">
                <a:tc>
                  <a:txBody>
                    <a:bodyPr/>
                    <a:lstStyle/>
                    <a:p>
                      <a:pPr algn="ctr"/>
                      <a:r>
                        <a:rPr lang="ro-RO" sz="1000" b="1" dirty="0" err="1"/>
                        <a:t>id</a:t>
                      </a:r>
                      <a:endParaRPr lang="ro-MD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b="1" dirty="0"/>
                        <a:t>Masa (kg)</a:t>
                      </a:r>
                      <a:endParaRPr lang="ro-MD" sz="10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b="1" dirty="0"/>
                        <a:t>Sex</a:t>
                      </a:r>
                      <a:endParaRPr lang="ro-MD" sz="10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b="1" dirty="0"/>
                        <a:t>Vârstă (ani)</a:t>
                      </a:r>
                      <a:endParaRPr lang="ro-MD" sz="10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b="1" dirty="0"/>
                        <a:t>Înălțime (m)</a:t>
                      </a:r>
                      <a:endParaRPr lang="ro-MD" sz="10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b="1" dirty="0"/>
                        <a:t>Tip durere</a:t>
                      </a:r>
                      <a:endParaRPr lang="ro-MD" sz="10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b="1" dirty="0"/>
                        <a:t>Fumător?</a:t>
                      </a:r>
                      <a:endParaRPr lang="ro-MD" sz="1000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b="1" dirty="0"/>
                        <a:t>Bolnav?</a:t>
                      </a:r>
                      <a:endParaRPr lang="ro-MD" sz="1000" b="1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892736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2357</a:t>
                      </a:r>
                      <a:endParaRPr lang="ro-M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81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M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45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1,77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2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Nu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Nu</a:t>
                      </a:r>
                      <a:endParaRPr lang="ro-MD" sz="1000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279129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6439</a:t>
                      </a:r>
                      <a:endParaRPr lang="ro-M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64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F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37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1,52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0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Nu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Da</a:t>
                      </a:r>
                      <a:endParaRPr lang="ro-MD" sz="1000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894"/>
                  </a:ext>
                </a:extLst>
              </a:tr>
              <a:tr h="199639"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4518</a:t>
                      </a:r>
                      <a:endParaRPr lang="ro-M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77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M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54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1,66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3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Da</a:t>
                      </a:r>
                      <a:endParaRPr lang="ro-MD" sz="1000" dirty="0"/>
                    </a:p>
                  </a:txBody>
                  <a:tcPr anchor="ctr">
                    <a:solidFill>
                      <a:srgbClr val="00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000" dirty="0"/>
                        <a:t>Da</a:t>
                      </a:r>
                      <a:endParaRPr lang="ro-MD" sz="1000" dirty="0"/>
                    </a:p>
                  </a:txBody>
                  <a:tcPr anchor="ctr">
                    <a:solidFill>
                      <a:srgbClr val="FF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37933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5E5127F-1AEC-41F5-97B5-BF4FA8A72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108" y="3673779"/>
            <a:ext cx="2763049" cy="13595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5AEFF0-CE0F-44A2-8C3E-A2C6133B8D58}"/>
              </a:ext>
            </a:extLst>
          </p:cNvPr>
          <p:cNvSpPr/>
          <p:nvPr/>
        </p:nvSpPr>
        <p:spPr>
          <a:xfrm>
            <a:off x="3389086" y="3773714"/>
            <a:ext cx="377371" cy="391886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2CB10B-EC8A-4FE3-A24C-F857AD3D52B5}"/>
              </a:ext>
            </a:extLst>
          </p:cNvPr>
          <p:cNvSpPr/>
          <p:nvPr/>
        </p:nvSpPr>
        <p:spPr>
          <a:xfrm>
            <a:off x="3389086" y="4521746"/>
            <a:ext cx="377371" cy="391886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F45328-BBDC-44BE-9923-8CB1392C050E}"/>
              </a:ext>
            </a:extLst>
          </p:cNvPr>
          <p:cNvSpPr/>
          <p:nvPr/>
        </p:nvSpPr>
        <p:spPr>
          <a:xfrm>
            <a:off x="4942115" y="4521746"/>
            <a:ext cx="377371" cy="391886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8FBBAC-1E45-45F9-A769-0676CBB92602}"/>
              </a:ext>
            </a:extLst>
          </p:cNvPr>
          <p:cNvSpPr/>
          <p:nvPr/>
        </p:nvSpPr>
        <p:spPr>
          <a:xfrm>
            <a:off x="4942115" y="3773714"/>
            <a:ext cx="391885" cy="391886"/>
          </a:xfrm>
          <a:prstGeom prst="ellipse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A7F086-E42F-48A8-B00B-D50E5CFC3AA9}"/>
              </a:ext>
            </a:extLst>
          </p:cNvPr>
          <p:cNvSpPr txBox="1"/>
          <p:nvPr/>
        </p:nvSpPr>
        <p:spPr>
          <a:xfrm>
            <a:off x="3329946" y="4179241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dirty="0"/>
              <a:t>Set X</a:t>
            </a:r>
            <a:endParaRPr lang="ro-MD" sz="1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15DCC1-D4C3-415B-9FE4-4A02FF09D422}"/>
              </a:ext>
            </a:extLst>
          </p:cNvPr>
          <p:cNvSpPr txBox="1"/>
          <p:nvPr/>
        </p:nvSpPr>
        <p:spPr>
          <a:xfrm>
            <a:off x="3337600" y="4910264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dirty="0"/>
              <a:t>Set X</a:t>
            </a:r>
            <a:endParaRPr lang="ro-MD" sz="1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CE09D-27A9-4C8B-9279-41C6BA7B1A28}"/>
              </a:ext>
            </a:extLst>
          </p:cNvPr>
          <p:cNvSpPr txBox="1"/>
          <p:nvPr/>
        </p:nvSpPr>
        <p:spPr>
          <a:xfrm>
            <a:off x="4913426" y="4165600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dirty="0"/>
              <a:t>Set y</a:t>
            </a:r>
            <a:endParaRPr lang="ro-MD" sz="1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5197FB-A830-4A96-AA3B-5460887FA719}"/>
              </a:ext>
            </a:extLst>
          </p:cNvPr>
          <p:cNvSpPr txBox="1"/>
          <p:nvPr/>
        </p:nvSpPr>
        <p:spPr>
          <a:xfrm>
            <a:off x="4913426" y="4903642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dirty="0"/>
              <a:t>Set y</a:t>
            </a:r>
            <a:endParaRPr lang="ro-MD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93A71A-1FCA-4010-AEB2-BA1150D07BF9}"/>
              </a:ext>
            </a:extLst>
          </p:cNvPr>
          <p:cNvSpPr/>
          <p:nvPr/>
        </p:nvSpPr>
        <p:spPr>
          <a:xfrm>
            <a:off x="1053455" y="1134030"/>
            <a:ext cx="78996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Determinarea unei legități în interiorul caracteristicilor de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Comparația rezultatului legității cu etichetele de training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Adaptarea automată a legității în funcție de rezultatul comparației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MD" sz="1800" b="1" dirty="0"/>
              <a:t>Repetarea procedurilor până la obținerea celui mai bun rezultat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575AEB-F741-40E0-8823-297164B20D5A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ABEE25D-919A-4497-A376-39174CBF368D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2BF0BE9-C986-45E0-B099-53EA5BC84086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25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34</a:t>
            </a:fld>
            <a:endParaRPr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16956-3B9C-4E32-8C8E-2CE60B2E023E}"/>
              </a:ext>
            </a:extLst>
          </p:cNvPr>
          <p:cNvSpPr/>
          <p:nvPr/>
        </p:nvSpPr>
        <p:spPr>
          <a:xfrm>
            <a:off x="935821" y="381139"/>
            <a:ext cx="42979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Compromisul timp – performanță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6D697-6BB5-41D4-9ADE-DB2DDAF85610}"/>
              </a:ext>
            </a:extLst>
          </p:cNvPr>
          <p:cNvSpPr/>
          <p:nvPr/>
        </p:nvSpPr>
        <p:spPr>
          <a:xfrm>
            <a:off x="413430" y="797289"/>
            <a:ext cx="800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Procedura de training poate dura mult timp în funcție de algoritm și de dimensiunile datelor de training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32A8A-734E-49ED-B8E7-1AF9900665A6}"/>
              </a:ext>
            </a:extLst>
          </p:cNvPr>
          <p:cNvSpPr/>
          <p:nvPr/>
        </p:nvSpPr>
        <p:spPr>
          <a:xfrm>
            <a:off x="413430" y="2341810"/>
            <a:ext cx="8539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Î</a:t>
            </a:r>
            <a:r>
              <a:rPr lang="ro-MD" sz="1800" b="1" dirty="0"/>
              <a:t>n funcție de compromisul timp-performanță se selectează algoritmul dorit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F81BF0-A7F3-4497-BAD5-FC619C7F2F94}"/>
              </a:ext>
            </a:extLst>
          </p:cNvPr>
          <p:cNvSpPr/>
          <p:nvPr/>
        </p:nvSpPr>
        <p:spPr>
          <a:xfrm>
            <a:off x="413430" y="1410278"/>
            <a:ext cx="8438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Pentru reducerea timpului într-un proiect ML se experimentează inițial modele mai simple pe mai puține date și treptat se crește în complexitate până la atingerea performanței dorite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76F320-B026-4B46-A7EF-D71DE7F15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24" y="3023959"/>
            <a:ext cx="4297971" cy="2010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0A5974-27E2-4634-9134-AD183B919ACB}"/>
              </a:ext>
            </a:extLst>
          </p:cNvPr>
          <p:cNvSpPr txBox="1"/>
          <p:nvPr/>
        </p:nvSpPr>
        <p:spPr>
          <a:xfrm>
            <a:off x="1966686" y="2776693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/>
              <a:t>Experiment</a:t>
            </a:r>
            <a:endParaRPr lang="ro-MD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3E755A-FDEA-47C4-BC8F-2B570D0E9A8E}"/>
              </a:ext>
            </a:extLst>
          </p:cNvPr>
          <p:cNvSpPr txBox="1"/>
          <p:nvPr/>
        </p:nvSpPr>
        <p:spPr>
          <a:xfrm>
            <a:off x="4993123" y="277669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/>
              <a:t>Precizie</a:t>
            </a:r>
            <a:endParaRPr lang="ro-MD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F6D95A-8BD0-4847-B4F4-BF9432E95883}"/>
              </a:ext>
            </a:extLst>
          </p:cNvPr>
          <p:cNvSpPr txBox="1"/>
          <p:nvPr/>
        </p:nvSpPr>
        <p:spPr>
          <a:xfrm>
            <a:off x="5885207" y="277711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/>
              <a:t>Timp</a:t>
            </a:r>
            <a:endParaRPr lang="ro-MD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BE40D06-5A19-4AE6-9DFB-4E5F12EF3602}"/>
              </a:ext>
            </a:extLst>
          </p:cNvPr>
          <p:cNvSpPr txBox="1"/>
          <p:nvPr/>
        </p:nvSpPr>
        <p:spPr>
          <a:xfrm>
            <a:off x="2560265" y="3484275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b="1" dirty="0"/>
              <a:t>Caracteristici</a:t>
            </a:r>
            <a:endParaRPr lang="ro-MD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BAFE8D-7372-4820-8F5F-06B1CB912243}"/>
              </a:ext>
            </a:extLst>
          </p:cNvPr>
          <p:cNvSpPr txBox="1"/>
          <p:nvPr/>
        </p:nvSpPr>
        <p:spPr>
          <a:xfrm>
            <a:off x="3552844" y="3484275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b="1" dirty="0"/>
              <a:t>Model 1</a:t>
            </a:r>
            <a:endParaRPr lang="ro-MD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3BF89-2638-4FFD-9DFB-D07A4F3EFA4B}"/>
              </a:ext>
            </a:extLst>
          </p:cNvPr>
          <p:cNvSpPr txBox="1"/>
          <p:nvPr/>
        </p:nvSpPr>
        <p:spPr>
          <a:xfrm>
            <a:off x="4274742" y="3484275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b="1" dirty="0"/>
              <a:t>Etichete</a:t>
            </a:r>
            <a:endParaRPr lang="ro-MD" sz="1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1AC386-8ED6-4FB3-8182-368FD805FEEB}"/>
              </a:ext>
            </a:extLst>
          </p:cNvPr>
          <p:cNvSpPr txBox="1"/>
          <p:nvPr/>
        </p:nvSpPr>
        <p:spPr>
          <a:xfrm>
            <a:off x="2560268" y="4239019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b="1" dirty="0"/>
              <a:t>Caracteristici</a:t>
            </a:r>
            <a:endParaRPr lang="ro-MD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E7A79-162D-4D36-A8E2-A5F0109348A4}"/>
              </a:ext>
            </a:extLst>
          </p:cNvPr>
          <p:cNvSpPr txBox="1"/>
          <p:nvPr/>
        </p:nvSpPr>
        <p:spPr>
          <a:xfrm>
            <a:off x="3552847" y="4239019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b="1" dirty="0"/>
              <a:t>Model 2</a:t>
            </a:r>
            <a:endParaRPr lang="ro-MD" sz="1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886162-911B-4FD0-A2C0-ABFE5C5225C6}"/>
              </a:ext>
            </a:extLst>
          </p:cNvPr>
          <p:cNvSpPr txBox="1"/>
          <p:nvPr/>
        </p:nvSpPr>
        <p:spPr>
          <a:xfrm>
            <a:off x="4274745" y="4239019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b="1" dirty="0"/>
              <a:t>Etichete</a:t>
            </a:r>
            <a:endParaRPr lang="ro-MD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99E217-B9B6-491B-B9B5-F1C5C691BB08}"/>
              </a:ext>
            </a:extLst>
          </p:cNvPr>
          <p:cNvSpPr txBox="1"/>
          <p:nvPr/>
        </p:nvSpPr>
        <p:spPr>
          <a:xfrm>
            <a:off x="2545754" y="4913929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b="1" dirty="0"/>
              <a:t>Caracteristici</a:t>
            </a:r>
            <a:endParaRPr lang="ro-MD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8F777-F5D4-4B16-8BEB-805FF25C0B4A}"/>
              </a:ext>
            </a:extLst>
          </p:cNvPr>
          <p:cNvSpPr txBox="1"/>
          <p:nvPr/>
        </p:nvSpPr>
        <p:spPr>
          <a:xfrm>
            <a:off x="3538333" y="4913929"/>
            <a:ext cx="660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b="1" dirty="0"/>
              <a:t>Model 3</a:t>
            </a:r>
            <a:endParaRPr lang="ro-MD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9D1374E-D1D7-4C10-AE09-F5336D4D852A}"/>
              </a:ext>
            </a:extLst>
          </p:cNvPr>
          <p:cNvSpPr txBox="1"/>
          <p:nvPr/>
        </p:nvSpPr>
        <p:spPr>
          <a:xfrm>
            <a:off x="4260231" y="4913929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000" b="1" dirty="0"/>
              <a:t>Etichete</a:t>
            </a:r>
            <a:endParaRPr lang="ro-MD" sz="10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0957D7-41D3-4C57-8782-05AD0D484EE8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F3DBA8-53E1-4E20-9FFF-0000B34C9266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A5A3A9-4E07-4131-99BD-E251BB415AAE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06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35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1189866" y="383947"/>
            <a:ext cx="28376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Procedura de validare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62B70F-5363-4987-A561-0473AE540B02}"/>
              </a:ext>
            </a:extLst>
          </p:cNvPr>
          <p:cNvSpPr/>
          <p:nvPr/>
        </p:nvSpPr>
        <p:spPr>
          <a:xfrm>
            <a:off x="622184" y="826254"/>
            <a:ext cx="7899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După procedura de training pe datele de training modelul se supune procedurii de validare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83DCEC-9D66-4B47-82F2-855FE095FEF5}"/>
              </a:ext>
            </a:extLst>
          </p:cNvPr>
          <p:cNvSpPr/>
          <p:nvPr/>
        </p:nvSpPr>
        <p:spPr>
          <a:xfrm>
            <a:off x="622184" y="2505012"/>
            <a:ext cx="7899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Rezultatul predicției pe datele de validare se compară cu etichetele de validare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AA1415-AAC5-4138-8F17-54B07F644F38}"/>
              </a:ext>
            </a:extLst>
          </p:cNvPr>
          <p:cNvSpPr/>
          <p:nvPr/>
        </p:nvSpPr>
        <p:spPr>
          <a:xfrm>
            <a:off x="622184" y="1556979"/>
            <a:ext cx="7899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Procedura de validare presupune utilizarea modelului pentru predicția rezultatelor la aplicarea la intrare a caracteristicilor datelor de validare</a:t>
            </a:r>
            <a:endParaRPr lang="ro-MD" sz="1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610FE-C299-4AAD-AC1B-B6C9475E5ACA}"/>
              </a:ext>
            </a:extLst>
          </p:cNvPr>
          <p:cNvSpPr/>
          <p:nvPr/>
        </p:nvSpPr>
        <p:spPr>
          <a:xfrm>
            <a:off x="622184" y="3259539"/>
            <a:ext cx="7899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funcție de rezultatul comparării se decide necesitatea ajustării modelului prin setarea </a:t>
            </a:r>
            <a:r>
              <a:rPr lang="ro-MD" sz="1800" b="1" dirty="0" err="1"/>
              <a:t>hiper</a:t>
            </a:r>
            <a:r>
              <a:rPr lang="ro-MD" sz="1800" b="1" dirty="0"/>
              <a:t>-parametrilor algoritmului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6D014E-A49B-4FBC-AAC8-2D40D1FEE858}"/>
              </a:ext>
            </a:extLst>
          </p:cNvPr>
          <p:cNvSpPr/>
          <p:nvPr/>
        </p:nvSpPr>
        <p:spPr>
          <a:xfrm>
            <a:off x="622183" y="4078817"/>
            <a:ext cx="7899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După ajustarea modelului se repetă procedurile de training și de validare până la atingerea performanței dorite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2DF5F2-BAAF-4F80-8106-D92B5925755B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38D490-6E5F-45EB-841B-4E20B23B3F07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310B87-E90B-47A1-915A-F38E3F6B5042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774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36</a:t>
            </a:fld>
            <a:endParaRPr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16956-3B9C-4E32-8C8E-2CE60B2E023E}"/>
              </a:ext>
            </a:extLst>
          </p:cNvPr>
          <p:cNvSpPr/>
          <p:nvPr/>
        </p:nvSpPr>
        <p:spPr>
          <a:xfrm>
            <a:off x="1027710" y="432658"/>
            <a:ext cx="26597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Ajustarea modelului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6D697-6BB5-41D4-9ADE-DB2DDAF85610}"/>
              </a:ext>
            </a:extLst>
          </p:cNvPr>
          <p:cNvSpPr/>
          <p:nvPr/>
        </p:nvSpPr>
        <p:spPr>
          <a:xfrm>
            <a:off x="471487" y="841763"/>
            <a:ext cx="8006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Ajustarea modelului presupune setarea de către programator a unor parametri reglabili ai algoritmului numiți </a:t>
            </a:r>
            <a:r>
              <a:rPr lang="ro-MD" sz="1800" b="1" dirty="0" err="1"/>
              <a:t>hiper</a:t>
            </a:r>
            <a:r>
              <a:rPr lang="ro-MD" sz="1800" b="1" dirty="0"/>
              <a:t>-parametri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32A8A-734E-49ED-B8E7-1AF9900665A6}"/>
              </a:ext>
            </a:extLst>
          </p:cNvPr>
          <p:cNvSpPr/>
          <p:nvPr/>
        </p:nvSpPr>
        <p:spPr>
          <a:xfrm>
            <a:off x="529544" y="1908743"/>
            <a:ext cx="8539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Exemplu de </a:t>
            </a:r>
            <a:r>
              <a:rPr lang="ro-RO" sz="1800" b="1" dirty="0" err="1"/>
              <a:t>hiper</a:t>
            </a:r>
            <a:r>
              <a:rPr lang="ro-RO" sz="1800" b="1" dirty="0"/>
              <a:t>-parametri:</a:t>
            </a:r>
            <a:endParaRPr lang="ro-MD" sz="1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F81BF0-A7F3-4497-BAD5-FC619C7F2F94}"/>
              </a:ext>
            </a:extLst>
          </p:cNvPr>
          <p:cNvSpPr/>
          <p:nvPr/>
        </p:nvSpPr>
        <p:spPr>
          <a:xfrm>
            <a:off x="471487" y="1514022"/>
            <a:ext cx="8438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 err="1"/>
              <a:t>Hiper</a:t>
            </a:r>
            <a:r>
              <a:rPr lang="ro-MD" sz="1800" b="1" dirty="0"/>
              <a:t>-parametrii diferă de la algoritm la algoritm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2F355-DDFE-4CBC-B303-6C690257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43" y="2273539"/>
            <a:ext cx="1189891" cy="1101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39D05-1B8D-4B93-862F-9B4853165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73" y="2205617"/>
            <a:ext cx="1735645" cy="1169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987EC-CAE9-4C01-80B0-7BDB08739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701" y="3645358"/>
            <a:ext cx="1838577" cy="1098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ACEC91-FE62-4CDD-9869-87DEC1AB29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285" y="3574144"/>
            <a:ext cx="2236622" cy="11696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2B23E-8717-40C3-A50E-24F93C2E9BA9}"/>
              </a:ext>
            </a:extLst>
          </p:cNvPr>
          <p:cNvSpPr txBox="1"/>
          <p:nvPr/>
        </p:nvSpPr>
        <p:spPr>
          <a:xfrm>
            <a:off x="878631" y="2680856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err="1"/>
              <a:t>Random</a:t>
            </a:r>
            <a:r>
              <a:rPr lang="ro-RO" b="1" dirty="0"/>
              <a:t> Forest: </a:t>
            </a:r>
            <a:r>
              <a:rPr lang="ro-RO" dirty="0"/>
              <a:t>numărul arborilor</a:t>
            </a:r>
            <a:endParaRPr lang="ro-M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929511-ECF9-484C-83B6-A247F1227170}"/>
              </a:ext>
            </a:extLst>
          </p:cNvPr>
          <p:cNvSpPr txBox="1"/>
          <p:nvPr/>
        </p:nvSpPr>
        <p:spPr>
          <a:xfrm>
            <a:off x="878630" y="4040694"/>
            <a:ext cx="3097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Rețele neuronale: </a:t>
            </a:r>
            <a:r>
              <a:rPr lang="ro-RO" dirty="0"/>
              <a:t>numărul nivelelor</a:t>
            </a:r>
            <a:endParaRPr lang="ro-MD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CAEDB-48AB-4527-852B-7733DA6EC66A}"/>
              </a:ext>
            </a:extLst>
          </p:cNvPr>
          <p:cNvSpPr txBox="1"/>
          <p:nvPr/>
        </p:nvSpPr>
        <p:spPr>
          <a:xfrm>
            <a:off x="4834968" y="3311659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/>
              <a:t>3 arbori</a:t>
            </a:r>
            <a:endParaRPr lang="ro-MD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B7393A-A579-46D8-A0E4-E370DEF1AB4A}"/>
              </a:ext>
            </a:extLst>
          </p:cNvPr>
          <p:cNvSpPr txBox="1"/>
          <p:nvPr/>
        </p:nvSpPr>
        <p:spPr>
          <a:xfrm>
            <a:off x="7217575" y="3317105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/>
              <a:t>5 arbori</a:t>
            </a:r>
            <a:endParaRPr lang="ro-MD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D68E9E-C87D-49A6-A17B-A40CE38463EB}"/>
              </a:ext>
            </a:extLst>
          </p:cNvPr>
          <p:cNvSpPr txBox="1"/>
          <p:nvPr/>
        </p:nvSpPr>
        <p:spPr>
          <a:xfrm>
            <a:off x="4876595" y="4749851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/>
              <a:t>2 nivele</a:t>
            </a:r>
            <a:endParaRPr lang="ro-MD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2A9518-6220-4A9C-8EC9-73B82AE670AD}"/>
              </a:ext>
            </a:extLst>
          </p:cNvPr>
          <p:cNvSpPr txBox="1"/>
          <p:nvPr/>
        </p:nvSpPr>
        <p:spPr>
          <a:xfrm>
            <a:off x="7236191" y="4743806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dirty="0"/>
              <a:t>3 nivele</a:t>
            </a:r>
            <a:endParaRPr lang="ro-MD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4F5E9C-2B46-42B6-AC1A-8241A7CF3AE8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7ACC796-4598-4584-9951-08B01FB1D898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AF6DC6-072E-4EF9-9357-592046115D28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610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37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992496" y="882125"/>
            <a:ext cx="28985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Procedura de evaluare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83DCEC-9D66-4B47-82F2-855FE095FEF5}"/>
              </a:ext>
            </a:extLst>
          </p:cNvPr>
          <p:cNvSpPr/>
          <p:nvPr/>
        </p:nvSpPr>
        <p:spPr>
          <a:xfrm>
            <a:off x="504755" y="2026133"/>
            <a:ext cx="7899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Odată cu definirea problemei se stabilește și precizia dorită pentru ca modelul să fie valoros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610FE-C299-4AAD-AC1B-B6C9475E5ACA}"/>
              </a:ext>
            </a:extLst>
          </p:cNvPr>
          <p:cNvSpPr/>
          <p:nvPr/>
        </p:nvSpPr>
        <p:spPr>
          <a:xfrm>
            <a:off x="528148" y="2727371"/>
            <a:ext cx="7899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Precizie modelului depinde de domeniul în care acesta va fi utilizat, de exemplu în medicină precizia va fi de 99%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6D014E-A49B-4FBC-AAC8-2D40D1FEE858}"/>
              </a:ext>
            </a:extLst>
          </p:cNvPr>
          <p:cNvSpPr/>
          <p:nvPr/>
        </p:nvSpPr>
        <p:spPr>
          <a:xfrm>
            <a:off x="528148" y="3428609"/>
            <a:ext cx="7899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Procedura de evaluare se realizează pe datele de test, adică pe date ce nu au fost implicate în procedura de training sau de validare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454A4E-3C1B-4F19-B5D1-D90C8B418AAE}"/>
              </a:ext>
            </a:extLst>
          </p:cNvPr>
          <p:cNvSpPr/>
          <p:nvPr/>
        </p:nvSpPr>
        <p:spPr>
          <a:xfrm>
            <a:off x="2810136" y="377800"/>
            <a:ext cx="3523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6. Evaluarea modelului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D9C7A4-9CA6-4E07-85EF-67DFBBA68EA2}"/>
              </a:ext>
            </a:extLst>
          </p:cNvPr>
          <p:cNvSpPr/>
          <p:nvPr/>
        </p:nvSpPr>
        <p:spPr>
          <a:xfrm>
            <a:off x="528148" y="1324895"/>
            <a:ext cx="7718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etapa de evaluare a modelului se va răspunde la întrebarea </a:t>
            </a:r>
            <a:r>
              <a:rPr lang="en-US" sz="1800" b="1" dirty="0"/>
              <a:t>“</a:t>
            </a:r>
            <a:r>
              <a:rPr 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Sunt mulțumit de rezultatele modelului</a:t>
            </a:r>
            <a:r>
              <a:rPr lang="ro-MD" sz="1800" b="1" dirty="0"/>
              <a:t>?</a:t>
            </a:r>
            <a:r>
              <a:rPr lang="en-US" sz="1800" b="1" dirty="0"/>
              <a:t>”</a:t>
            </a:r>
            <a:endParaRPr lang="ro-MD" sz="18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EAC66-3D16-4438-A042-02750BA550DA}"/>
              </a:ext>
            </a:extLst>
          </p:cNvPr>
          <p:cNvSpPr/>
          <p:nvPr/>
        </p:nvSpPr>
        <p:spPr>
          <a:xfrm>
            <a:off x="528148" y="4129847"/>
            <a:ext cx="7899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Evaluarea finală presupune utilizarea modelului pentru predicția rezultatelor pe caracteristicile de test și comparația acestor rezultate cu etichetele de test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9916FD-0E00-4E28-B9C7-3D9AC8065DC1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D6EBD3-13D8-43CB-B207-95751D488DB4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Evaluarea modelului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F759E-B456-4978-997F-652388D11B36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64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38</a:t>
            </a:fld>
            <a:endParaRPr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16956-3B9C-4E32-8C8E-2CE60B2E023E}"/>
              </a:ext>
            </a:extLst>
          </p:cNvPr>
          <p:cNvSpPr/>
          <p:nvPr/>
        </p:nvSpPr>
        <p:spPr>
          <a:xfrm>
            <a:off x="1014890" y="432658"/>
            <a:ext cx="2685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Mărimi de evaluarea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6D697-6BB5-41D4-9ADE-DB2DDAF85610}"/>
              </a:ext>
            </a:extLst>
          </p:cNvPr>
          <p:cNvSpPr/>
          <p:nvPr/>
        </p:nvSpPr>
        <p:spPr>
          <a:xfrm>
            <a:off x="471487" y="945954"/>
            <a:ext cx="8006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Evaluarea modelului presupune comparația rezultatelor predicție pe datele de test cu etichetele de test prin intermediul unor mărimi de evaluare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32A8A-734E-49ED-B8E7-1AF9900665A6}"/>
              </a:ext>
            </a:extLst>
          </p:cNvPr>
          <p:cNvSpPr/>
          <p:nvPr/>
        </p:nvSpPr>
        <p:spPr>
          <a:xfrm>
            <a:off x="471487" y="2006517"/>
            <a:ext cx="8539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Tipul mărimilor de evaluare depinde de tipul sarcinii ML</a:t>
            </a:r>
            <a:endParaRPr lang="ro-MD" sz="1800" b="1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30F98E0-1FD7-4046-BB69-920697949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833171"/>
              </p:ext>
            </p:extLst>
          </p:nvPr>
        </p:nvGraphicFramePr>
        <p:xfrm>
          <a:off x="1523999" y="2644321"/>
          <a:ext cx="6727372" cy="19253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82687">
                  <a:extLst>
                    <a:ext uri="{9D8B030D-6E8A-4147-A177-3AD203B41FA5}">
                      <a16:colId xmlns:a16="http://schemas.microsoft.com/office/drawing/2014/main" val="2423376555"/>
                    </a:ext>
                  </a:extLst>
                </a:gridCol>
                <a:gridCol w="3744685">
                  <a:extLst>
                    <a:ext uri="{9D8B030D-6E8A-4147-A177-3AD203B41FA5}">
                      <a16:colId xmlns:a16="http://schemas.microsoft.com/office/drawing/2014/main" val="127378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Clasificare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Regresie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26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Acuratețea (</a:t>
                      </a:r>
                      <a:r>
                        <a:rPr lang="ro-RO" dirty="0" err="1"/>
                        <a:t>accuracy</a:t>
                      </a:r>
                      <a:r>
                        <a:rPr lang="ro-RO" dirty="0"/>
                        <a:t>)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Eroarea medie absolută                         (</a:t>
                      </a:r>
                      <a:r>
                        <a:rPr lang="ro-RO" dirty="0" err="1"/>
                        <a:t>Mean</a:t>
                      </a:r>
                      <a:r>
                        <a:rPr lang="ro-RO" dirty="0"/>
                        <a:t> Absolute </a:t>
                      </a:r>
                      <a:r>
                        <a:rPr lang="ro-RO" dirty="0" err="1"/>
                        <a:t>Error</a:t>
                      </a:r>
                      <a:r>
                        <a:rPr lang="ro-RO" dirty="0"/>
                        <a:t> - MAE)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8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Precizie (</a:t>
                      </a:r>
                      <a:r>
                        <a:rPr lang="ro-RO" dirty="0" err="1"/>
                        <a:t>precision</a:t>
                      </a:r>
                      <a:r>
                        <a:rPr lang="ro-RO" dirty="0"/>
                        <a:t>)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dirty="0"/>
                        <a:t>Eroarea medie pătratică                        (</a:t>
                      </a:r>
                      <a:r>
                        <a:rPr lang="ro-RO" dirty="0" err="1"/>
                        <a:t>Mean</a:t>
                      </a:r>
                      <a:r>
                        <a:rPr lang="ro-RO" dirty="0"/>
                        <a:t> </a:t>
                      </a:r>
                      <a:r>
                        <a:rPr lang="ro-RO" dirty="0" err="1"/>
                        <a:t>Squared</a:t>
                      </a:r>
                      <a:r>
                        <a:rPr lang="ro-RO" dirty="0"/>
                        <a:t> </a:t>
                      </a:r>
                      <a:r>
                        <a:rPr lang="ro-RO" dirty="0" err="1"/>
                        <a:t>Error</a:t>
                      </a:r>
                      <a:r>
                        <a:rPr lang="ro-RO" dirty="0"/>
                        <a:t> - MSE)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73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Sensibilitatea (</a:t>
                      </a:r>
                      <a:r>
                        <a:rPr lang="ro-RO" dirty="0" err="1"/>
                        <a:t>recall</a:t>
                      </a:r>
                      <a:r>
                        <a:rPr lang="ro-RO" dirty="0"/>
                        <a:t>)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dirty="0"/>
                        <a:t>Rădăcina erorii medii pătratice                   (</a:t>
                      </a:r>
                      <a:r>
                        <a:rPr lang="ro-RO" dirty="0" err="1"/>
                        <a:t>Root</a:t>
                      </a:r>
                      <a:r>
                        <a:rPr lang="ro-RO" dirty="0"/>
                        <a:t> </a:t>
                      </a:r>
                      <a:r>
                        <a:rPr lang="ro-RO" dirty="0" err="1"/>
                        <a:t>Mean</a:t>
                      </a:r>
                      <a:r>
                        <a:rPr lang="ro-RO" dirty="0"/>
                        <a:t> </a:t>
                      </a:r>
                      <a:r>
                        <a:rPr lang="ro-RO" dirty="0" err="1"/>
                        <a:t>Squared</a:t>
                      </a:r>
                      <a:r>
                        <a:rPr lang="ro-RO" dirty="0"/>
                        <a:t> </a:t>
                      </a:r>
                      <a:r>
                        <a:rPr lang="ro-RO" dirty="0" err="1"/>
                        <a:t>Error</a:t>
                      </a:r>
                      <a:r>
                        <a:rPr lang="ro-RO" dirty="0"/>
                        <a:t> - RMSE)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9642261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2D329F87-2C53-44B4-87FB-7CD0A024612B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3C650C-5655-4EAA-B5DA-9B1C0EC91D52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F11015-33E1-477A-9A91-5F76C2ECBC5F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20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39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985771" y="443886"/>
            <a:ext cx="5205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Evaluarea de training și evaluarea de test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83DCEC-9D66-4B47-82F2-855FE095FEF5}"/>
              </a:ext>
            </a:extLst>
          </p:cNvPr>
          <p:cNvSpPr/>
          <p:nvPr/>
        </p:nvSpPr>
        <p:spPr>
          <a:xfrm>
            <a:off x="528147" y="1812836"/>
            <a:ext cx="81586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Evaluarea de test este realizată de către programator și </a:t>
            </a:r>
            <a:r>
              <a:rPr lang="ro-RO" sz="1800" b="1" dirty="0"/>
              <a:t>reflectă comparația dintre rezultatele predicție pe datele de teste și etichetele de test</a:t>
            </a:r>
            <a:endParaRPr lang="ro-MD" sz="18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1B610FE-C299-4AAD-AC1B-B6C9475E5ACA}"/>
              </a:ext>
            </a:extLst>
          </p:cNvPr>
          <p:cNvSpPr/>
          <p:nvPr/>
        </p:nvSpPr>
        <p:spPr>
          <a:xfrm>
            <a:off x="528147" y="2773512"/>
            <a:ext cx="78996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Un model reușit va genera rezultate relativ similare în cazul ambelor tipuri de evaluare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D9C7A4-9CA6-4E07-85EF-67DFBBA68EA2}"/>
              </a:ext>
            </a:extLst>
          </p:cNvPr>
          <p:cNvSpPr/>
          <p:nvPr/>
        </p:nvSpPr>
        <p:spPr>
          <a:xfrm>
            <a:off x="532415" y="858901"/>
            <a:ext cx="82850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Evaluarea de training este realizată în mod automat de către model în procesul de training și reflectă comparația dintre rezultatele predicție pe datele de training și etichetele de training</a:t>
            </a:r>
            <a:endParaRPr lang="ro-MD" sz="1800" b="1" dirty="0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E2703CC3-F863-4689-9B97-19FDF21B7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582722"/>
              </p:ext>
            </p:extLst>
          </p:nvPr>
        </p:nvGraphicFramePr>
        <p:xfrm>
          <a:off x="1971940" y="3637331"/>
          <a:ext cx="3080353" cy="11125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65724">
                  <a:extLst>
                    <a:ext uri="{9D8B030D-6E8A-4147-A177-3AD203B41FA5}">
                      <a16:colId xmlns:a16="http://schemas.microsoft.com/office/drawing/2014/main" val="242337655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27378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Set de date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Performanță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26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Training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98%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8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Test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dirty="0"/>
                        <a:t>96%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73489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EE89A912-68E4-4B3F-B17B-6B4F904F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761" y="3851613"/>
            <a:ext cx="1363410" cy="6839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9BC68B-2052-4CA9-9C82-489057681CE4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74A86B-04FB-4AA8-B984-B17F2CA87968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BCCE4F-C226-480B-BD9E-B3B31934B701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26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2;p14">
            <a:extLst>
              <a:ext uri="{FF2B5EF4-FFF2-40B4-BE49-F238E27FC236}">
                <a16:creationId xmlns:a16="http://schemas.microsoft.com/office/drawing/2014/main" id="{C5125E59-3B30-4470-9663-5C7E21E71AE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</a:t>
            </a:fld>
            <a:endParaRPr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66A983-43A7-46A5-81D9-44398908A48E}"/>
              </a:ext>
            </a:extLst>
          </p:cNvPr>
          <p:cNvSpPr/>
          <p:nvPr/>
        </p:nvSpPr>
        <p:spPr>
          <a:xfrm>
            <a:off x="434060" y="2679230"/>
            <a:ext cx="81387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Colectarea datelor </a:t>
            </a:r>
            <a:r>
              <a:rPr lang="ro-RO" sz="1600" b="1" dirty="0">
                <a:latin typeface="arial" panose="020B0604020202020204" pitchFamily="34" charset="0"/>
              </a:rPr>
              <a:t>–  etapa de colectare a datelor din lumea reală (senzori fizici, sondaje, experimente, etc) și stocarea acestora</a:t>
            </a:r>
            <a:endParaRPr lang="ro-MD" sz="16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6AA1CE-08DF-4E49-A500-C9D556486709}"/>
              </a:ext>
            </a:extLst>
          </p:cNvPr>
          <p:cNvSpPr/>
          <p:nvPr/>
        </p:nvSpPr>
        <p:spPr>
          <a:xfrm>
            <a:off x="811076" y="543802"/>
            <a:ext cx="29498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Etapele produsului ML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B76F76-D8F1-46BE-B64F-C54B9D2CA3B9}"/>
              </a:ext>
            </a:extLst>
          </p:cNvPr>
          <p:cNvSpPr/>
          <p:nvPr/>
        </p:nvSpPr>
        <p:spPr>
          <a:xfrm>
            <a:off x="434060" y="3422152"/>
            <a:ext cx="81387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b="1" dirty="0">
                <a:solidFill>
                  <a:srgbClr val="FF0000"/>
                </a:solidFill>
                <a:latin typeface="arial" panose="020B0604020202020204" pitchFamily="34" charset="0"/>
              </a:rPr>
              <a:t>Modelarea datelor </a:t>
            </a:r>
            <a:r>
              <a:rPr lang="ro-RO" sz="1600" b="1" dirty="0">
                <a:latin typeface="arial" panose="020B0604020202020204" pitchFamily="34" charset="0"/>
              </a:rPr>
              <a:t>–  etapa de procesare a datelor, elaborare a modelului și evaluarea a performanțelor acestuia</a:t>
            </a:r>
            <a:endParaRPr lang="ro-MD" sz="1600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77B30E-821B-4C4D-8788-5EC9AB4A69AD}"/>
              </a:ext>
            </a:extLst>
          </p:cNvPr>
          <p:cNvSpPr/>
          <p:nvPr/>
        </p:nvSpPr>
        <p:spPr>
          <a:xfrm>
            <a:off x="434060" y="4162738"/>
            <a:ext cx="81387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b="1" dirty="0">
                <a:solidFill>
                  <a:srgbClr val="FF0000"/>
                </a:solidFill>
                <a:latin typeface="arial" panose="020B0604020202020204" pitchFamily="34" charset="0"/>
              </a:rPr>
              <a:t>Livrarea modelului </a:t>
            </a:r>
            <a:r>
              <a:rPr lang="ro-RO" sz="1600" b="1" dirty="0">
                <a:latin typeface="arial" panose="020B0604020202020204" pitchFamily="34" charset="0"/>
              </a:rPr>
              <a:t>–  etapa de elaborarea a produsului finit ce include modelul  elaborat (aplicații mobile, servicii web, etc)</a:t>
            </a:r>
            <a:endParaRPr lang="ro-MD" sz="16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9FAB467-D7AD-43FB-B72F-F4F64E9C192A}"/>
              </a:ext>
            </a:extLst>
          </p:cNvPr>
          <p:cNvSpPr/>
          <p:nvPr/>
        </p:nvSpPr>
        <p:spPr>
          <a:xfrm>
            <a:off x="1474922" y="1442384"/>
            <a:ext cx="1684020" cy="784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800" dirty="0"/>
              <a:t>Colectarea datelor</a:t>
            </a:r>
            <a:endParaRPr lang="ro-MD" sz="18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A4BA7AA-7B3D-4F39-982F-A4C296C08866}"/>
              </a:ext>
            </a:extLst>
          </p:cNvPr>
          <p:cNvSpPr/>
          <p:nvPr/>
        </p:nvSpPr>
        <p:spPr>
          <a:xfrm>
            <a:off x="3760922" y="1447726"/>
            <a:ext cx="1684020" cy="784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800" dirty="0"/>
              <a:t>Modelarea datelor</a:t>
            </a:r>
            <a:endParaRPr lang="ro-MD" sz="18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8B87341-AF6B-4FE7-A701-981B85865D3D}"/>
              </a:ext>
            </a:extLst>
          </p:cNvPr>
          <p:cNvSpPr/>
          <p:nvPr/>
        </p:nvSpPr>
        <p:spPr>
          <a:xfrm>
            <a:off x="6046922" y="1442384"/>
            <a:ext cx="1684020" cy="7848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800" dirty="0"/>
              <a:t>Livrarea modelului</a:t>
            </a:r>
            <a:endParaRPr lang="ro-MD" sz="18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6F0477-1347-4C02-A925-394CEC8893C6}"/>
              </a:ext>
            </a:extLst>
          </p:cNvPr>
          <p:cNvCxnSpPr>
            <a:stCxn id="45" idx="3"/>
            <a:endCxn id="47" idx="1"/>
          </p:cNvCxnSpPr>
          <p:nvPr/>
        </p:nvCxnSpPr>
        <p:spPr>
          <a:xfrm>
            <a:off x="3158942" y="1834814"/>
            <a:ext cx="601980" cy="5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EFA84B3-0AF7-4F8F-8818-F7F21BACA726}"/>
              </a:ext>
            </a:extLst>
          </p:cNvPr>
          <p:cNvCxnSpPr>
            <a:stCxn id="47" idx="3"/>
            <a:endCxn id="48" idx="1"/>
          </p:cNvCxnSpPr>
          <p:nvPr/>
        </p:nvCxnSpPr>
        <p:spPr>
          <a:xfrm flipV="1">
            <a:off x="5444942" y="1834814"/>
            <a:ext cx="601980" cy="53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C2B6814-7823-4DD3-9251-A6C9BB7DDAB9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DBEF69-AAAF-4C16-BE7E-D910986449B2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Etapele cadrului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ED50050-252B-4821-9839-B39ED4F9CCAB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13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40</a:t>
            </a:fld>
            <a:endParaRPr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16956-3B9C-4E32-8C8E-2CE60B2E023E}"/>
              </a:ext>
            </a:extLst>
          </p:cNvPr>
          <p:cNvSpPr/>
          <p:nvPr/>
        </p:nvSpPr>
        <p:spPr>
          <a:xfrm>
            <a:off x="896816" y="379044"/>
            <a:ext cx="3166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Generalizarea modelului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6D697-6BB5-41D4-9ADE-DB2DDAF85610}"/>
              </a:ext>
            </a:extLst>
          </p:cNvPr>
          <p:cNvSpPr/>
          <p:nvPr/>
        </p:nvSpPr>
        <p:spPr>
          <a:xfrm>
            <a:off x="442116" y="737832"/>
            <a:ext cx="8316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Generalizarea este capacitatea modelului de a obține aceleași rezultate de performanță pe date similare neîntâlnite anterior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32A8A-734E-49ED-B8E7-1AF9900665A6}"/>
              </a:ext>
            </a:extLst>
          </p:cNvPr>
          <p:cNvSpPr/>
          <p:nvPr/>
        </p:nvSpPr>
        <p:spPr>
          <a:xfrm>
            <a:off x="413430" y="1364373"/>
            <a:ext cx="85396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Lipsa generalizării modelului se reflectă în două efecte de evaluare: </a:t>
            </a:r>
            <a:endParaRPr lang="ro-MD" sz="1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751B5-8B87-471E-8853-69134D257A40}"/>
              </a:ext>
            </a:extLst>
          </p:cNvPr>
          <p:cNvSpPr/>
          <p:nvPr/>
        </p:nvSpPr>
        <p:spPr>
          <a:xfrm>
            <a:off x="834346" y="1821951"/>
            <a:ext cx="5406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 err="1"/>
              <a:t>Underfitting</a:t>
            </a:r>
            <a:r>
              <a:rPr lang="ro-RO" sz="1800" b="1" dirty="0"/>
              <a:t> – învățare nereușită</a:t>
            </a:r>
            <a:endParaRPr lang="ro-MD" sz="1800" b="1" dirty="0"/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D224CED4-AF0B-47EA-B2B6-1524C1D15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682209"/>
              </p:ext>
            </p:extLst>
          </p:nvPr>
        </p:nvGraphicFramePr>
        <p:xfrm>
          <a:off x="2196911" y="2262550"/>
          <a:ext cx="3080353" cy="11125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65724">
                  <a:extLst>
                    <a:ext uri="{9D8B030D-6E8A-4147-A177-3AD203B41FA5}">
                      <a16:colId xmlns:a16="http://schemas.microsoft.com/office/drawing/2014/main" val="242337655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27378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Set de date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Performanță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26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Training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64%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8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Test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dirty="0"/>
                        <a:t>47%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734891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A071F0E0-45FD-409B-87B2-2731F655C941}"/>
              </a:ext>
            </a:extLst>
          </p:cNvPr>
          <p:cNvSpPr/>
          <p:nvPr/>
        </p:nvSpPr>
        <p:spPr>
          <a:xfrm>
            <a:off x="834346" y="3446337"/>
            <a:ext cx="54067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 err="1"/>
              <a:t>Overfitting</a:t>
            </a:r>
            <a:r>
              <a:rPr lang="ro-RO" sz="1800" b="1" dirty="0"/>
              <a:t> – </a:t>
            </a:r>
            <a:r>
              <a:rPr lang="ro-RO" sz="1800" b="1" dirty="0" err="1"/>
              <a:t>supraînvățare</a:t>
            </a:r>
            <a:endParaRPr lang="ro-MD" sz="1800" b="1" dirty="0"/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656C544A-FF86-473B-B317-961667D2E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92144"/>
              </p:ext>
            </p:extLst>
          </p:nvPr>
        </p:nvGraphicFramePr>
        <p:xfrm>
          <a:off x="2196910" y="3886936"/>
          <a:ext cx="3080353" cy="11125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65724">
                  <a:extLst>
                    <a:ext uri="{9D8B030D-6E8A-4147-A177-3AD203B41FA5}">
                      <a16:colId xmlns:a16="http://schemas.microsoft.com/office/drawing/2014/main" val="2423376555"/>
                    </a:ext>
                  </a:extLst>
                </a:gridCol>
                <a:gridCol w="1714629">
                  <a:extLst>
                    <a:ext uri="{9D8B030D-6E8A-4147-A177-3AD203B41FA5}">
                      <a16:colId xmlns:a16="http://schemas.microsoft.com/office/drawing/2014/main" val="1273785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Set de date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Performanță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2260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Training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99%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982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dirty="0"/>
                        <a:t>Test</a:t>
                      </a:r>
                      <a:endParaRPr lang="ro-MD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o-RO" dirty="0"/>
                        <a:t>67%</a:t>
                      </a:r>
                      <a:endParaRPr lang="ro-MD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073489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E09DF4C-EFB8-4548-B3F1-20D5B9CF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986" y="2521166"/>
            <a:ext cx="1106672" cy="5392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FF8D62-BFF1-4B2F-BF7B-9C183E31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986" y="4240695"/>
            <a:ext cx="1106672" cy="53925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353D78C-7D41-4EB2-9D54-F177D379E639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B9EDC6-9DEE-47C0-B370-9D2C348E99C7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EC8561-33DC-4CAB-A236-D70B735E9A57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5017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41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1451233" y="428186"/>
            <a:ext cx="3403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Underfitting</a:t>
            </a:r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vs</a:t>
            </a:r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 </a:t>
            </a:r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overfitting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83DCEC-9D66-4B47-82F2-855FE095FEF5}"/>
              </a:ext>
            </a:extLst>
          </p:cNvPr>
          <p:cNvSpPr/>
          <p:nvPr/>
        </p:nvSpPr>
        <p:spPr>
          <a:xfrm>
            <a:off x="528147" y="1812836"/>
            <a:ext cx="7899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 err="1"/>
              <a:t>Overfitting</a:t>
            </a:r>
            <a:r>
              <a:rPr lang="ro-RO" sz="1800" b="1" dirty="0"/>
              <a:t> apare atunci când procesul de training a </a:t>
            </a:r>
            <a:r>
              <a:rPr lang="ro-RO" sz="1800" b="1" dirty="0" err="1"/>
              <a:t>a</a:t>
            </a:r>
            <a:r>
              <a:rPr lang="ro-RO" sz="1800" b="1" dirty="0"/>
              <a:t> fost realizat </a:t>
            </a:r>
            <a:r>
              <a:rPr lang="en-US" sz="1800" b="1" dirty="0"/>
              <a:t>“</a:t>
            </a:r>
            <a:r>
              <a:rPr lang="ro-RO" sz="1800" b="1" dirty="0"/>
              <a:t>prea</a:t>
            </a:r>
            <a:r>
              <a:rPr lang="en-US" sz="1800" b="1" dirty="0"/>
              <a:t>”</a:t>
            </a:r>
            <a:r>
              <a:rPr lang="ro-RO" sz="1800" b="1" dirty="0"/>
              <a:t> reușit pe datele de training, iar legitatea caracteristicilor nu poate fi generalizată pe datele neîntâlnite anterior</a:t>
            </a:r>
            <a:endParaRPr lang="ro-MD" sz="1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D9C7A4-9CA6-4E07-85EF-67DFBBA68EA2}"/>
              </a:ext>
            </a:extLst>
          </p:cNvPr>
          <p:cNvSpPr/>
          <p:nvPr/>
        </p:nvSpPr>
        <p:spPr>
          <a:xfrm>
            <a:off x="532415" y="858901"/>
            <a:ext cx="7718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 err="1"/>
              <a:t>Underfitting</a:t>
            </a:r>
            <a:r>
              <a:rPr lang="ro-RO" sz="1800" b="1" dirty="0"/>
              <a:t> apare atunci când nu a reușit procesul de training, adică modelul nu a stabilit corect legitatea caracteristicilor și evaluarea de training a generat o performanță joasă</a:t>
            </a:r>
            <a:endParaRPr lang="ro-MD"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C3B89-C68A-4A4E-8910-F808F914A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882885"/>
            <a:ext cx="5632903" cy="16809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B52ED9-B68F-4996-9AE4-506D5E53503D}"/>
              </a:ext>
            </a:extLst>
          </p:cNvPr>
          <p:cNvSpPr txBox="1"/>
          <p:nvPr/>
        </p:nvSpPr>
        <p:spPr>
          <a:xfrm>
            <a:off x="1835853" y="4594455"/>
            <a:ext cx="1197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err="1"/>
              <a:t>Underfitting</a:t>
            </a:r>
            <a:endParaRPr lang="ro-MD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423840-066A-471F-89B9-F9752A5330FB}"/>
              </a:ext>
            </a:extLst>
          </p:cNvPr>
          <p:cNvSpPr txBox="1"/>
          <p:nvPr/>
        </p:nvSpPr>
        <p:spPr>
          <a:xfrm>
            <a:off x="4040675" y="4594455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/>
              <a:t>Optim</a:t>
            </a:r>
            <a:endParaRPr lang="ro-MD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D96A83-9B2F-4B4A-8A8D-3804F3DEEDC0}"/>
              </a:ext>
            </a:extLst>
          </p:cNvPr>
          <p:cNvSpPr txBox="1"/>
          <p:nvPr/>
        </p:nvSpPr>
        <p:spPr>
          <a:xfrm>
            <a:off x="5836376" y="4594455"/>
            <a:ext cx="1088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err="1"/>
              <a:t>Overfitting</a:t>
            </a:r>
            <a:endParaRPr lang="ro-MD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34A81-1DFE-47AF-91C4-95731DDD8C84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8A3F11-4E46-4BF6-8CD5-B848EC1EB335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12B9D1-FBE8-4852-90FE-8264DA9A1EB8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60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42</a:t>
            </a:fld>
            <a:endParaRPr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16956-3B9C-4E32-8C8E-2CE60B2E023E}"/>
              </a:ext>
            </a:extLst>
          </p:cNvPr>
          <p:cNvSpPr/>
          <p:nvPr/>
        </p:nvSpPr>
        <p:spPr>
          <a:xfrm>
            <a:off x="955587" y="493689"/>
            <a:ext cx="47323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Excluderea </a:t>
            </a:r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underfitting</a:t>
            </a:r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 și </a:t>
            </a:r>
            <a:r>
              <a:rPr lang="ro-RO" sz="2000" b="1" dirty="0" err="1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overfitting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A6D697-6BB5-41D4-9ADE-DB2DDAF85610}"/>
              </a:ext>
            </a:extLst>
          </p:cNvPr>
          <p:cNvSpPr/>
          <p:nvPr/>
        </p:nvSpPr>
        <p:spPr>
          <a:xfrm>
            <a:off x="636172" y="1079711"/>
            <a:ext cx="57065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Pentru excluderea </a:t>
            </a:r>
            <a:r>
              <a:rPr lang="ro-MD" sz="1800" b="1" dirty="0" err="1"/>
              <a:t>underfitting</a:t>
            </a:r>
            <a:r>
              <a:rPr lang="ro-MD" sz="1800" b="1" dirty="0"/>
              <a:t> este necesar: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3751B5-8B87-471E-8853-69134D257A40}"/>
              </a:ext>
            </a:extLst>
          </p:cNvPr>
          <p:cNvSpPr/>
          <p:nvPr/>
        </p:nvSpPr>
        <p:spPr>
          <a:xfrm>
            <a:off x="955587" y="1590501"/>
            <a:ext cx="58443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/>
              <a:t>Utilizarea unui algoritm mai avansat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/>
              <a:t>Setarea </a:t>
            </a:r>
            <a:r>
              <a:rPr lang="ro-RO" sz="1800" b="1" dirty="0" err="1"/>
              <a:t>hiper</a:t>
            </a:r>
            <a:r>
              <a:rPr lang="ro-RO" sz="1800" b="1" dirty="0"/>
              <a:t>-parametrilor modelului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/>
              <a:t>Reducerea numărului de caracteristici ale datelor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/>
              <a:t>Creșterea timpului procedurii de training</a:t>
            </a:r>
            <a:endParaRPr lang="ro-MD" sz="18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F19F07-974B-4155-B87C-DD9A9E9717AF}"/>
              </a:ext>
            </a:extLst>
          </p:cNvPr>
          <p:cNvSpPr/>
          <p:nvPr/>
        </p:nvSpPr>
        <p:spPr>
          <a:xfrm>
            <a:off x="527314" y="3038732"/>
            <a:ext cx="83169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Pentru excluderea </a:t>
            </a:r>
            <a:r>
              <a:rPr lang="ro-MD" sz="1800" b="1" dirty="0" err="1"/>
              <a:t>overfitting</a:t>
            </a:r>
            <a:r>
              <a:rPr lang="ro-MD" sz="1800" b="1" dirty="0"/>
              <a:t> este necesar: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CF9939-953A-41C4-9C5C-88AB69F56BA2}"/>
              </a:ext>
            </a:extLst>
          </p:cNvPr>
          <p:cNvSpPr/>
          <p:nvPr/>
        </p:nvSpPr>
        <p:spPr>
          <a:xfrm>
            <a:off x="846730" y="3549522"/>
            <a:ext cx="5844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/>
              <a:t>Creșterea volumului de date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/>
              <a:t>Utilizarea unui algoritm mai puțin performant</a:t>
            </a:r>
            <a:endParaRPr lang="ro-MD" sz="18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2BDCBE-BB94-4174-8FBB-9BC494B4BFA6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4B853F5-5322-4FFE-B023-322F8A8B93F3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Elaborarea modelului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E34464-8FDD-4850-89FC-294C40986100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2353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43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1244666" y="770588"/>
            <a:ext cx="28969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Esența experimentării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6DFA7D-BCEC-4053-9018-7B7F1457DAF2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Experimentarea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348EBF-6721-4066-A286-E75BE8C45CE0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83DCEC-9D66-4B47-82F2-855FE095FEF5}"/>
              </a:ext>
            </a:extLst>
          </p:cNvPr>
          <p:cNvSpPr/>
          <p:nvPr/>
        </p:nvSpPr>
        <p:spPr>
          <a:xfrm>
            <a:off x="504755" y="1770507"/>
            <a:ext cx="8247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Un proiect ML presupune elaborarea mai multor modele și selectarea celui optim reieșind din cerințele inițiale</a:t>
            </a:r>
            <a:endParaRPr lang="ro-MD" sz="18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861E76-44BA-419C-BAA9-9813A603FC5D}"/>
              </a:ext>
            </a:extLst>
          </p:cNvPr>
          <p:cNvSpPr/>
          <p:nvPr/>
        </p:nvSpPr>
        <p:spPr>
          <a:xfrm>
            <a:off x="3143563" y="339287"/>
            <a:ext cx="2856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7. Experimentarea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59833F-A017-4A09-87B1-1CBB13EE7E17}"/>
              </a:ext>
            </a:extLst>
          </p:cNvPr>
          <p:cNvSpPr/>
          <p:nvPr/>
        </p:nvSpPr>
        <p:spPr>
          <a:xfrm>
            <a:off x="528148" y="1124932"/>
            <a:ext cx="7718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etapa de experimentare se va răspunde la întrebarea </a:t>
            </a:r>
            <a:r>
              <a:rPr lang="en-US" sz="1800" b="1" dirty="0"/>
              <a:t>“</a:t>
            </a:r>
            <a:r>
              <a:rPr lang="ro-RO" sz="1800" b="1" dirty="0">
                <a:solidFill>
                  <a:schemeClr val="tx1"/>
                </a:solidFill>
                <a:latin typeface="arial" panose="020B0604020202020204" pitchFamily="34" charset="0"/>
              </a:rPr>
              <a:t>Pot să îmbunătățesc modelul elaborat</a:t>
            </a:r>
            <a:r>
              <a:rPr lang="ro-MD" sz="1800" b="1" dirty="0"/>
              <a:t>?</a:t>
            </a:r>
            <a:r>
              <a:rPr lang="en-US" sz="1800" b="1" dirty="0"/>
              <a:t>”</a:t>
            </a:r>
            <a:endParaRPr lang="ro-MD" sz="18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63F539-19E1-424D-9431-0D97C6715BD5}"/>
              </a:ext>
            </a:extLst>
          </p:cNvPr>
          <p:cNvSpPr/>
          <p:nvPr/>
        </p:nvSpPr>
        <p:spPr>
          <a:xfrm>
            <a:off x="528148" y="2470924"/>
            <a:ext cx="8247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Experimentarea presupune elaborarea unui model simplu numit model de bază și creșterea treptată în complexitate a acestuia până la atingerea performanțelor dorite.</a:t>
            </a:r>
            <a:endParaRPr lang="ro-MD" sz="18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9AA371-E514-436A-9F4C-991E25C64121}"/>
              </a:ext>
            </a:extLst>
          </p:cNvPr>
          <p:cNvSpPr/>
          <p:nvPr/>
        </p:nvSpPr>
        <p:spPr>
          <a:xfrm>
            <a:off x="528147" y="3402722"/>
            <a:ext cx="82473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Pentru atingerea performanțelor dorite uneori în cadrul experimentării se vor realiza toate etapele cadrului ML inclusiv revizuirea datelor și selectarea altui algoritm.</a:t>
            </a:r>
            <a:endParaRPr lang="ro-MD" sz="18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635B98-B900-4634-85C4-1FD7219798E6}"/>
              </a:ext>
            </a:extLst>
          </p:cNvPr>
          <p:cNvSpPr/>
          <p:nvPr/>
        </p:nvSpPr>
        <p:spPr>
          <a:xfrm>
            <a:off x="528147" y="4278571"/>
            <a:ext cx="8247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La selectarea modelului optim în rezultatul experimentării se va ține cont și de compromisul performanță - timp</a:t>
            </a:r>
            <a:endParaRPr lang="ro-MD" sz="1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915542-468F-4FED-BC45-D63406AB1830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435717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44</a:t>
            </a:fld>
            <a:endParaRPr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16956-3B9C-4E32-8C8E-2CE60B2E023E}"/>
              </a:ext>
            </a:extLst>
          </p:cNvPr>
          <p:cNvSpPr/>
          <p:nvPr/>
        </p:nvSpPr>
        <p:spPr>
          <a:xfrm>
            <a:off x="1822516" y="421118"/>
            <a:ext cx="2098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Mediul de lucru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6BDF0-6F86-495A-871F-8045886E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127" y="934569"/>
            <a:ext cx="6735787" cy="3997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EB9F24-A5DC-406A-837C-05DD582CE3AA}"/>
              </a:ext>
            </a:extLst>
          </p:cNvPr>
          <p:cNvSpPr txBox="1"/>
          <p:nvPr/>
        </p:nvSpPr>
        <p:spPr>
          <a:xfrm>
            <a:off x="1386113" y="1821544"/>
            <a:ext cx="129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1" dirty="0"/>
              <a:t>Calculatorul tău</a:t>
            </a:r>
            <a:endParaRPr lang="ro-MD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3B0F3F-C623-47D0-BBF7-C902E135C770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D45F5F-EFC2-4CCD-A850-D437C1A90589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Experimentarea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AB866E-3683-4F5A-89D9-F2D4F4AE6398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197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45</a:t>
            </a:fld>
            <a:endParaRPr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9635E-9203-42AF-A517-5B9487CDFC5F}"/>
              </a:ext>
            </a:extLst>
          </p:cNvPr>
          <p:cNvSpPr/>
          <p:nvPr/>
        </p:nvSpPr>
        <p:spPr>
          <a:xfrm>
            <a:off x="1333767" y="594176"/>
            <a:ext cx="2762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Instrumente de lucru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A55E7A-2689-457F-B007-B85B5D90E387}"/>
              </a:ext>
            </a:extLst>
          </p:cNvPr>
          <p:cNvSpPr/>
          <p:nvPr/>
        </p:nvSpPr>
        <p:spPr>
          <a:xfrm>
            <a:off x="543143" y="1280685"/>
            <a:ext cx="8154543" cy="1315929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B5ACE9-20F9-40A6-8AB9-013E4B7732FD}"/>
              </a:ext>
            </a:extLst>
          </p:cNvPr>
          <p:cNvSpPr/>
          <p:nvPr/>
        </p:nvSpPr>
        <p:spPr>
          <a:xfrm>
            <a:off x="2109095" y="1471709"/>
            <a:ext cx="2568864" cy="93424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502364-128F-44BA-BFD0-045B08236893}"/>
              </a:ext>
            </a:extLst>
          </p:cNvPr>
          <p:cNvSpPr/>
          <p:nvPr/>
        </p:nvSpPr>
        <p:spPr>
          <a:xfrm>
            <a:off x="4742544" y="1484410"/>
            <a:ext cx="2474685" cy="926679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32CA0A4-4640-43DC-88B1-E4F7E2CED040}"/>
              </a:ext>
            </a:extLst>
          </p:cNvPr>
          <p:cNvSpPr/>
          <p:nvPr/>
        </p:nvSpPr>
        <p:spPr>
          <a:xfrm>
            <a:off x="1060271" y="1749616"/>
            <a:ext cx="967740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Definirea problemei</a:t>
            </a:r>
            <a:endParaRPr lang="ro-MD" sz="1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AC43C0B-E7E6-4113-9EB7-019995D30BFC}"/>
              </a:ext>
            </a:extLst>
          </p:cNvPr>
          <p:cNvSpPr/>
          <p:nvPr/>
        </p:nvSpPr>
        <p:spPr>
          <a:xfrm>
            <a:off x="2250245" y="1749616"/>
            <a:ext cx="967740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Studierea datelor</a:t>
            </a:r>
            <a:endParaRPr lang="ro-MD" sz="10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E278F8B-219C-4045-ACB3-EC383883AF28}"/>
              </a:ext>
            </a:extLst>
          </p:cNvPr>
          <p:cNvSpPr/>
          <p:nvPr/>
        </p:nvSpPr>
        <p:spPr>
          <a:xfrm>
            <a:off x="3440219" y="1749616"/>
            <a:ext cx="1187466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Analiza caracteristicilor</a:t>
            </a:r>
            <a:endParaRPr lang="ro-MD" sz="10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3548539-DF12-4676-B9CE-852DB01F41DB}"/>
              </a:ext>
            </a:extLst>
          </p:cNvPr>
          <p:cNvSpPr/>
          <p:nvPr/>
        </p:nvSpPr>
        <p:spPr>
          <a:xfrm>
            <a:off x="4847411" y="1749616"/>
            <a:ext cx="1028700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Elaborarea modelului</a:t>
            </a:r>
            <a:endParaRPr lang="ro-MD" sz="1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40F72CE-8314-447D-99B5-39371F1B6F82}"/>
              </a:ext>
            </a:extLst>
          </p:cNvPr>
          <p:cNvSpPr/>
          <p:nvPr/>
        </p:nvSpPr>
        <p:spPr>
          <a:xfrm>
            <a:off x="6093095" y="1749616"/>
            <a:ext cx="1028700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Evaluarea modelului</a:t>
            </a:r>
            <a:endParaRPr lang="ro-MD" sz="10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EE76C4F-C449-4D51-A8A9-B2DA327020F7}"/>
              </a:ext>
            </a:extLst>
          </p:cNvPr>
          <p:cNvSpPr/>
          <p:nvPr/>
        </p:nvSpPr>
        <p:spPr>
          <a:xfrm>
            <a:off x="7341521" y="1749616"/>
            <a:ext cx="1144254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Experimentarea</a:t>
            </a:r>
            <a:endParaRPr lang="ro-MD" sz="10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5CD8A3A-5995-407E-8FCD-6731769611BD}"/>
              </a:ext>
            </a:extLst>
          </p:cNvPr>
          <p:cNvCxnSpPr>
            <a:stCxn id="40" idx="3"/>
          </p:cNvCxnSpPr>
          <p:nvPr/>
        </p:nvCxnSpPr>
        <p:spPr>
          <a:xfrm>
            <a:off x="2028011" y="2010601"/>
            <a:ext cx="22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78E1D1E-5E97-49F4-BEE0-E93837771739}"/>
              </a:ext>
            </a:extLst>
          </p:cNvPr>
          <p:cNvCxnSpPr>
            <a:stCxn id="41" idx="3"/>
            <a:endCxn id="42" idx="1"/>
          </p:cNvCxnSpPr>
          <p:nvPr/>
        </p:nvCxnSpPr>
        <p:spPr>
          <a:xfrm>
            <a:off x="3217985" y="2010601"/>
            <a:ext cx="22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70084F6-CE3A-475B-B7F0-E7F40C3F0765}"/>
              </a:ext>
            </a:extLst>
          </p:cNvPr>
          <p:cNvCxnSpPr>
            <a:stCxn id="42" idx="3"/>
            <a:endCxn id="43" idx="1"/>
          </p:cNvCxnSpPr>
          <p:nvPr/>
        </p:nvCxnSpPr>
        <p:spPr>
          <a:xfrm>
            <a:off x="4627685" y="2010601"/>
            <a:ext cx="219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C7349EF-B284-4B22-BBB3-B76FB728D27C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>
            <a:off x="5876111" y="2010601"/>
            <a:ext cx="2169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D05C9A-3510-46A7-8060-26CDB61FF9D8}"/>
              </a:ext>
            </a:extLst>
          </p:cNvPr>
          <p:cNvCxnSpPr>
            <a:stCxn id="44" idx="3"/>
            <a:endCxn id="45" idx="1"/>
          </p:cNvCxnSpPr>
          <p:nvPr/>
        </p:nvCxnSpPr>
        <p:spPr>
          <a:xfrm>
            <a:off x="7121795" y="2010601"/>
            <a:ext cx="219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B10B8D1-FCCE-4100-9B3A-7B5A74328B66}"/>
              </a:ext>
            </a:extLst>
          </p:cNvPr>
          <p:cNvCxnSpPr>
            <a:stCxn id="45" idx="2"/>
            <a:endCxn id="41" idx="2"/>
          </p:cNvCxnSpPr>
          <p:nvPr/>
        </p:nvCxnSpPr>
        <p:spPr>
          <a:xfrm rot="5400000">
            <a:off x="5323882" y="-318180"/>
            <a:ext cx="12700" cy="5179533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B6792BB-2F20-457B-8664-D0B15733A08D}"/>
              </a:ext>
            </a:extLst>
          </p:cNvPr>
          <p:cNvSpPr txBox="1"/>
          <p:nvPr/>
        </p:nvSpPr>
        <p:spPr>
          <a:xfrm>
            <a:off x="628638" y="1274626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ro-RO" b="1" dirty="0" err="1">
                <a:solidFill>
                  <a:schemeClr val="accent1">
                    <a:lumMod val="75000"/>
                  </a:schemeClr>
                </a:solidFill>
              </a:rPr>
              <a:t>Science</a:t>
            </a:r>
            <a:endParaRPr lang="ro-MD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8A84248-69DA-472D-8064-E25EE314FE36}"/>
              </a:ext>
            </a:extLst>
          </p:cNvPr>
          <p:cNvSpPr txBox="1"/>
          <p:nvPr/>
        </p:nvSpPr>
        <p:spPr>
          <a:xfrm>
            <a:off x="2109095" y="1417362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Data </a:t>
            </a:r>
            <a:r>
              <a:rPr lang="ro-RO" b="1" dirty="0" err="1">
                <a:solidFill>
                  <a:schemeClr val="accent1">
                    <a:lumMod val="75000"/>
                  </a:schemeClr>
                </a:solidFill>
              </a:rPr>
              <a:t>Analysis</a:t>
            </a:r>
            <a:endParaRPr lang="ro-MD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F7CE5E-1503-492E-A0E1-002F01CADC89}"/>
              </a:ext>
            </a:extLst>
          </p:cNvPr>
          <p:cNvSpPr txBox="1"/>
          <p:nvPr/>
        </p:nvSpPr>
        <p:spPr>
          <a:xfrm>
            <a:off x="4751977" y="1439728"/>
            <a:ext cx="1704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b="1" dirty="0" err="1">
                <a:solidFill>
                  <a:schemeClr val="accent1">
                    <a:lumMod val="75000"/>
                  </a:schemeClr>
                </a:solidFill>
              </a:rPr>
              <a:t>Machine</a:t>
            </a:r>
            <a:r>
              <a:rPr lang="ro-RO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o-RO" b="1" dirty="0" err="1">
                <a:solidFill>
                  <a:schemeClr val="accent1">
                    <a:lumMod val="75000"/>
                  </a:schemeClr>
                </a:solidFill>
              </a:rPr>
              <a:t>Learning</a:t>
            </a:r>
            <a:endParaRPr lang="ro-MD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F28543-4F93-4C86-8495-31A7D707866A}"/>
              </a:ext>
            </a:extLst>
          </p:cNvPr>
          <p:cNvSpPr/>
          <p:nvPr/>
        </p:nvSpPr>
        <p:spPr>
          <a:xfrm>
            <a:off x="3251053" y="2800339"/>
            <a:ext cx="2853812" cy="714260"/>
          </a:xfrm>
          <a:prstGeom prst="rect">
            <a:avLst/>
          </a:prstGeom>
          <a:solidFill>
            <a:srgbClr val="FF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DF07A1-CBB0-44F4-8EAF-0F8CD68EB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154" y="2835528"/>
            <a:ext cx="640252" cy="6709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C3AB16-0EA5-4B49-A947-0711DECA2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974" y="2902469"/>
            <a:ext cx="917368" cy="51851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803BE35-F1D9-4567-A46C-4834EF5EA639}"/>
              </a:ext>
            </a:extLst>
          </p:cNvPr>
          <p:cNvSpPr/>
          <p:nvPr/>
        </p:nvSpPr>
        <p:spPr>
          <a:xfrm>
            <a:off x="1404087" y="3710433"/>
            <a:ext cx="2853812" cy="1039418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830766-6C0E-4EE1-8E23-578011332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770" y="4359336"/>
            <a:ext cx="1179223" cy="300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8870E7-DA4E-4548-9D7A-1D98CD950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6597" y="3824860"/>
            <a:ext cx="1414415" cy="418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ABDAD8-C5F1-4781-A853-9CD9BB8E4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012" y="4337366"/>
            <a:ext cx="1004494" cy="323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D9684-F292-4111-8581-270C970E4A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277" y="3852326"/>
            <a:ext cx="873229" cy="39054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239BD08-0F16-4F22-A271-8FCF1777EB0A}"/>
              </a:ext>
            </a:extLst>
          </p:cNvPr>
          <p:cNvSpPr/>
          <p:nvPr/>
        </p:nvSpPr>
        <p:spPr>
          <a:xfrm>
            <a:off x="5136639" y="3725341"/>
            <a:ext cx="2568385" cy="1039418"/>
          </a:xfrm>
          <a:prstGeom prst="rect">
            <a:avLst/>
          </a:prstGeom>
          <a:solidFill>
            <a:srgbClr val="99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3BBE67-981D-41E0-BED9-6EF2180EA0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2896" y="3801921"/>
            <a:ext cx="852628" cy="488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CFA3AE-8368-4650-AE77-62804D502F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3362" y="3801921"/>
            <a:ext cx="462922" cy="508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1D683-3AEA-417A-8EDB-DDAEF7777E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4122" y="3810322"/>
            <a:ext cx="462922" cy="4920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800617-5828-40A2-8F1B-D7702DA02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9210" y="4374244"/>
            <a:ext cx="852628" cy="34475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02969EE-45EC-4B02-8D51-B98117005C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4952" y="4374244"/>
            <a:ext cx="400271" cy="3424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443148C-13F3-4243-B58C-D90778AA97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5122" y="2973588"/>
            <a:ext cx="774764" cy="33148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40B7D78-71E2-4709-874C-3AEA954E16D1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3C0BB5-E96B-4CA3-B945-4621C5787B85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Experimentarea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EAF4D58-B8C0-42DA-9B04-DEC87F46C958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647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5</a:t>
            </a:fld>
            <a:endParaRPr dirty="0">
              <a:latin typeface="+mj-lt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222C4C3-7397-4A1E-B197-F2397CBEB941}"/>
              </a:ext>
            </a:extLst>
          </p:cNvPr>
          <p:cNvSpPr/>
          <p:nvPr/>
        </p:nvSpPr>
        <p:spPr>
          <a:xfrm>
            <a:off x="387895" y="949970"/>
            <a:ext cx="81387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b="1" dirty="0">
                <a:solidFill>
                  <a:srgbClr val="FF0000"/>
                </a:solidFill>
                <a:latin typeface="arial" panose="020B0604020202020204" pitchFamily="34" charset="0"/>
              </a:rPr>
              <a:t>Cadrul ML </a:t>
            </a:r>
            <a:r>
              <a:rPr lang="ro-RO" sz="1600" b="1" dirty="0">
                <a:latin typeface="arial" panose="020B0604020202020204" pitchFamily="34" charset="0"/>
              </a:rPr>
              <a:t>– structurarea sarcinilor etapei de modelarea a datelor cu selectarea instrumentelor Data </a:t>
            </a:r>
            <a:r>
              <a:rPr lang="ro-RO" sz="1600" b="1" dirty="0" err="1">
                <a:latin typeface="arial" panose="020B0604020202020204" pitchFamily="34" charset="0"/>
              </a:rPr>
              <a:t>Science</a:t>
            </a:r>
            <a:r>
              <a:rPr lang="ro-RO" sz="1600" b="1" dirty="0">
                <a:latin typeface="arial" panose="020B0604020202020204" pitchFamily="34" charset="0"/>
              </a:rPr>
              <a:t> și ML</a:t>
            </a:r>
            <a:endParaRPr lang="ro-MD" sz="16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FA94578-477C-4C2F-9AD9-19691F7D6DE9}"/>
              </a:ext>
            </a:extLst>
          </p:cNvPr>
          <p:cNvSpPr/>
          <p:nvPr/>
        </p:nvSpPr>
        <p:spPr>
          <a:xfrm>
            <a:off x="955570" y="460597"/>
            <a:ext cx="1449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Cadrul ML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504203-B303-440F-B6F9-26527FF02B7E}"/>
              </a:ext>
            </a:extLst>
          </p:cNvPr>
          <p:cNvSpPr/>
          <p:nvPr/>
        </p:nvSpPr>
        <p:spPr>
          <a:xfrm>
            <a:off x="387895" y="3179653"/>
            <a:ext cx="83977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600" b="1" dirty="0">
                <a:solidFill>
                  <a:schemeClr val="tx1"/>
                </a:solidFill>
                <a:latin typeface="arial" panose="020B0604020202020204" pitchFamily="34" charset="0"/>
              </a:rPr>
              <a:t>Cadrul ML cuprinde 6 pași care răspund la întrebările esențiale modelării datelor:</a:t>
            </a:r>
            <a:endParaRPr lang="ro-MD" sz="1600" b="1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F73CACE-1BDE-4417-BC69-3C20D7DCAE3E}"/>
              </a:ext>
            </a:extLst>
          </p:cNvPr>
          <p:cNvSpPr/>
          <p:nvPr/>
        </p:nvSpPr>
        <p:spPr>
          <a:xfrm>
            <a:off x="646975" y="3520545"/>
            <a:ext cx="81387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>
                <a:solidFill>
                  <a:schemeClr val="tx1"/>
                </a:solidFill>
                <a:latin typeface="arial" panose="020B0604020202020204" pitchFamily="34" charset="0"/>
              </a:rPr>
              <a:t>Definirea problemei – Ce sarcină încerc să soluționez?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>
                <a:solidFill>
                  <a:schemeClr val="tx1"/>
                </a:solidFill>
                <a:latin typeface="arial" panose="020B0604020202020204" pitchFamily="34" charset="0"/>
              </a:rPr>
              <a:t>Studierea datelor – Ca date am la dispoziție?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>
                <a:solidFill>
                  <a:schemeClr val="tx1"/>
                </a:solidFill>
                <a:latin typeface="arial" panose="020B0604020202020204" pitchFamily="34" charset="0"/>
              </a:rPr>
              <a:t>Analiza caracteristicilor – Ce cunosc despre date?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>
                <a:solidFill>
                  <a:schemeClr val="tx1"/>
                </a:solidFill>
                <a:latin typeface="arial" panose="020B0604020202020204" pitchFamily="34" charset="0"/>
              </a:rPr>
              <a:t>Elaborarea modelului – Ce algoritm este potrivit sarcinii mele?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>
                <a:solidFill>
                  <a:schemeClr val="tx1"/>
                </a:solidFill>
                <a:latin typeface="arial" panose="020B0604020202020204" pitchFamily="34" charset="0"/>
              </a:rPr>
              <a:t>Evaluarea modelului – Sunt mulțumit de rezultatele modelului?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600" b="1" dirty="0">
                <a:solidFill>
                  <a:schemeClr val="tx1"/>
                </a:solidFill>
                <a:latin typeface="arial" panose="020B0604020202020204" pitchFamily="34" charset="0"/>
              </a:rPr>
              <a:t>Experimentarea – Pot să îmbunătățesc modelul elaborat?</a:t>
            </a:r>
            <a:endParaRPr lang="ro-MD" sz="1600" b="1" dirty="0">
              <a:solidFill>
                <a:schemeClr val="tx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815F161-869B-4ABF-A2E5-B5AE7E149BBB}"/>
              </a:ext>
            </a:extLst>
          </p:cNvPr>
          <p:cNvSpPr/>
          <p:nvPr/>
        </p:nvSpPr>
        <p:spPr>
          <a:xfrm>
            <a:off x="753934" y="1619364"/>
            <a:ext cx="7924800" cy="13676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MD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892D9BD4-73B0-49E7-9764-4E6BDC5E5F69}"/>
              </a:ext>
            </a:extLst>
          </p:cNvPr>
          <p:cNvSpPr/>
          <p:nvPr/>
        </p:nvSpPr>
        <p:spPr>
          <a:xfrm>
            <a:off x="1042128" y="2034140"/>
            <a:ext cx="967740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Definirea problemei</a:t>
            </a:r>
            <a:endParaRPr lang="ro-MD" sz="10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BFC32A0-B28A-4A3B-9595-7E11DDF40759}"/>
              </a:ext>
            </a:extLst>
          </p:cNvPr>
          <p:cNvSpPr/>
          <p:nvPr/>
        </p:nvSpPr>
        <p:spPr>
          <a:xfrm>
            <a:off x="2232102" y="2034140"/>
            <a:ext cx="967740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Studierea datelor</a:t>
            </a:r>
            <a:endParaRPr lang="ro-MD" sz="10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4935CF88-0DEB-492D-974C-097E32CF49D6}"/>
              </a:ext>
            </a:extLst>
          </p:cNvPr>
          <p:cNvSpPr/>
          <p:nvPr/>
        </p:nvSpPr>
        <p:spPr>
          <a:xfrm>
            <a:off x="3422076" y="2034140"/>
            <a:ext cx="1187466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Analiza caracteristicilor</a:t>
            </a:r>
            <a:endParaRPr lang="ro-MD" sz="10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037FE12-78CC-4AB0-8D93-70414A3B9304}"/>
              </a:ext>
            </a:extLst>
          </p:cNvPr>
          <p:cNvSpPr/>
          <p:nvPr/>
        </p:nvSpPr>
        <p:spPr>
          <a:xfrm>
            <a:off x="4829268" y="2034140"/>
            <a:ext cx="1028700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Elaborarea modelului</a:t>
            </a:r>
            <a:endParaRPr lang="ro-MD" sz="10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79D93574-7848-4D34-B05C-80FF83B1CF1D}"/>
              </a:ext>
            </a:extLst>
          </p:cNvPr>
          <p:cNvSpPr/>
          <p:nvPr/>
        </p:nvSpPr>
        <p:spPr>
          <a:xfrm>
            <a:off x="6074952" y="2034140"/>
            <a:ext cx="1028700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Evaluarea modelului</a:t>
            </a:r>
            <a:endParaRPr lang="ro-MD" sz="1000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0A157EB-0D90-4663-9707-DC87DB7B6A34}"/>
              </a:ext>
            </a:extLst>
          </p:cNvPr>
          <p:cNvSpPr/>
          <p:nvPr/>
        </p:nvSpPr>
        <p:spPr>
          <a:xfrm>
            <a:off x="7323378" y="2034140"/>
            <a:ext cx="1144254" cy="521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o-RO" sz="1000" dirty="0"/>
              <a:t>Experimentarea</a:t>
            </a:r>
            <a:endParaRPr lang="ro-MD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2BA8AF-8909-40F6-BEB2-302873D4B201}"/>
              </a:ext>
            </a:extLst>
          </p:cNvPr>
          <p:cNvSpPr txBox="1"/>
          <p:nvPr/>
        </p:nvSpPr>
        <p:spPr>
          <a:xfrm>
            <a:off x="930085" y="164384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800" b="1" dirty="0">
                <a:solidFill>
                  <a:schemeClr val="accent1">
                    <a:lumMod val="75000"/>
                  </a:schemeClr>
                </a:solidFill>
              </a:rPr>
              <a:t>Modelarea datelor</a:t>
            </a:r>
            <a:endParaRPr lang="ro-MD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BBF11FA-1530-436A-A664-EF472226B1F5}"/>
              </a:ext>
            </a:extLst>
          </p:cNvPr>
          <p:cNvCxnSpPr>
            <a:stCxn id="60" idx="3"/>
          </p:cNvCxnSpPr>
          <p:nvPr/>
        </p:nvCxnSpPr>
        <p:spPr>
          <a:xfrm>
            <a:off x="2009868" y="2295125"/>
            <a:ext cx="22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8389800-F850-4E08-9431-A2D1A730CDA7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>
            <a:off x="3199842" y="2295125"/>
            <a:ext cx="2222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C356DD-00D0-4EF8-9A87-BB921204AA3E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4609542" y="2295125"/>
            <a:ext cx="219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BE27B6-4E92-4692-96F2-85C50141DFC9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>
            <a:off x="5857968" y="2295125"/>
            <a:ext cx="2169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FD0F451-AF37-4B9A-A8E6-40FC20BA8CE3}"/>
              </a:ext>
            </a:extLst>
          </p:cNvPr>
          <p:cNvCxnSpPr>
            <a:stCxn id="64" idx="3"/>
            <a:endCxn id="65" idx="1"/>
          </p:cNvCxnSpPr>
          <p:nvPr/>
        </p:nvCxnSpPr>
        <p:spPr>
          <a:xfrm>
            <a:off x="7103652" y="2295125"/>
            <a:ext cx="2197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C4053F2-EDFF-47E4-8D60-B622D1DBED57}"/>
              </a:ext>
            </a:extLst>
          </p:cNvPr>
          <p:cNvCxnSpPr>
            <a:stCxn id="65" idx="2"/>
            <a:endCxn id="61" idx="2"/>
          </p:cNvCxnSpPr>
          <p:nvPr/>
        </p:nvCxnSpPr>
        <p:spPr>
          <a:xfrm rot="5400000">
            <a:off x="5305739" y="-33656"/>
            <a:ext cx="12700" cy="5179533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1F439D7-C3DA-4657-AACE-E64FB7D2B3BF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F5F5B67-20D8-4AEB-89A6-C3F49CC6B7E5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Etapele cadrului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595D22C-AEB7-4221-8D07-396E22CBBC85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64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6</a:t>
            </a:fld>
            <a:endParaRPr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993BFF-0C70-4222-B9C4-E20377357C8F}"/>
              </a:ext>
            </a:extLst>
          </p:cNvPr>
          <p:cNvSpPr/>
          <p:nvPr/>
        </p:nvSpPr>
        <p:spPr>
          <a:xfrm>
            <a:off x="924045" y="1047727"/>
            <a:ext cx="1188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Fără ML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28CDDD-A0DD-43EE-9308-F7805E1B7379}"/>
              </a:ext>
            </a:extLst>
          </p:cNvPr>
          <p:cNvSpPr/>
          <p:nvPr/>
        </p:nvSpPr>
        <p:spPr>
          <a:xfrm>
            <a:off x="685428" y="1614410"/>
            <a:ext cx="7718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În etapa de definire a problemei se va răspunde la întrebarea </a:t>
            </a:r>
            <a:r>
              <a:rPr lang="en-US" sz="1800" b="1" dirty="0"/>
              <a:t>“C</a:t>
            </a:r>
            <a:r>
              <a:rPr lang="ro-MD" sz="1800" b="1" dirty="0"/>
              <a:t>e sarcină încerc să soluționez?</a:t>
            </a:r>
            <a:r>
              <a:rPr lang="en-US" sz="1800" b="1" dirty="0"/>
              <a:t>”</a:t>
            </a:r>
            <a:endParaRPr lang="ro-MD" sz="18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1C8689-EEE3-4110-ABBF-C65FCD5FA9D8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Definirea problemei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35A633-5FBE-4689-8D41-BBA4ACDEE8AF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ACF4DF-864B-4485-8FE8-F5E6A6CF45E6}"/>
              </a:ext>
            </a:extLst>
          </p:cNvPr>
          <p:cNvSpPr/>
          <p:nvPr/>
        </p:nvSpPr>
        <p:spPr>
          <a:xfrm>
            <a:off x="1518118" y="419489"/>
            <a:ext cx="6107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2. Definirea problemei </a:t>
            </a:r>
            <a:r>
              <a:rPr lang="ro-RO" sz="2400" b="1" dirty="0" err="1">
                <a:solidFill>
                  <a:schemeClr val="accent1"/>
                </a:solidFill>
                <a:latin typeface="Roboto Slab"/>
                <a:ea typeface="Roboto Slab"/>
              </a:rPr>
              <a:t>Machine</a:t>
            </a:r>
            <a:r>
              <a:rPr lang="ro-RO" sz="2400" b="1" dirty="0">
                <a:solidFill>
                  <a:schemeClr val="accent1"/>
                </a:solidFill>
                <a:latin typeface="Roboto Slab"/>
                <a:ea typeface="Roboto Slab"/>
              </a:rPr>
              <a:t> </a:t>
            </a:r>
            <a:r>
              <a:rPr lang="ro-RO" sz="2400" b="1" dirty="0" err="1">
                <a:solidFill>
                  <a:schemeClr val="accent1"/>
                </a:solidFill>
                <a:latin typeface="Roboto Slab"/>
                <a:ea typeface="Roboto Slab"/>
              </a:rPr>
              <a:t>Learning</a:t>
            </a:r>
            <a:endParaRPr lang="ro-RO" sz="2400" b="1" dirty="0">
              <a:solidFill>
                <a:schemeClr val="accent1"/>
              </a:solidFill>
              <a:latin typeface="Roboto Slab"/>
              <a:ea typeface="Roboto Slab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AD9E0A-B4C0-4A06-8303-CEE0E8BE0980}"/>
              </a:ext>
            </a:extLst>
          </p:cNvPr>
          <p:cNvSpPr/>
          <p:nvPr/>
        </p:nvSpPr>
        <p:spPr>
          <a:xfrm>
            <a:off x="685427" y="2450619"/>
            <a:ext cx="7718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/>
              <a:t>Nu se recomandă utilizarea ML pentru problemele care:</a:t>
            </a:r>
            <a:endParaRPr lang="ro-MD" sz="18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89956C-62C8-4686-BBBD-5A0C9141BE23}"/>
              </a:ext>
            </a:extLst>
          </p:cNvPr>
          <p:cNvSpPr/>
          <p:nvPr/>
        </p:nvSpPr>
        <p:spPr>
          <a:xfrm>
            <a:off x="1295027" y="2856837"/>
            <a:ext cx="7193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/>
              <a:t>pot fi soluționate prin metodele simple tradiționale</a:t>
            </a:r>
            <a:endParaRPr lang="ro-MD" sz="18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1980A1-3AE9-46C9-8F95-5C011395E94C}"/>
              </a:ext>
            </a:extLst>
          </p:cNvPr>
          <p:cNvSpPr/>
          <p:nvPr/>
        </p:nvSpPr>
        <p:spPr>
          <a:xfrm>
            <a:off x="1295027" y="3245548"/>
            <a:ext cx="71936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o-RO" sz="1800" b="1" dirty="0"/>
              <a:t>necesită soluții de precizie foarte înaltă (100%)</a:t>
            </a:r>
            <a:endParaRPr lang="ro-MD" sz="18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74DA73-8592-41FF-949F-F04706C0ED31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745683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7</a:t>
            </a:fld>
            <a:endParaRPr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44F894-FAF1-4380-80AE-9BF9664BADBA}"/>
              </a:ext>
            </a:extLst>
          </p:cNvPr>
          <p:cNvSpPr/>
          <p:nvPr/>
        </p:nvSpPr>
        <p:spPr>
          <a:xfrm>
            <a:off x="1045113" y="439120"/>
            <a:ext cx="1754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Tipuri de ML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E78FBA-D66C-481A-82B4-7B9A1B288E41}"/>
              </a:ext>
            </a:extLst>
          </p:cNvPr>
          <p:cNvSpPr/>
          <p:nvPr/>
        </p:nvSpPr>
        <p:spPr>
          <a:xfrm>
            <a:off x="674771" y="935072"/>
            <a:ext cx="7775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Definirea problemei presupune selectarea tipului ML conform sarcinii propuse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5F8024-75F4-4409-8DD1-4C1F225F7F77}"/>
              </a:ext>
            </a:extLst>
          </p:cNvPr>
          <p:cNvSpPr/>
          <p:nvPr/>
        </p:nvSpPr>
        <p:spPr>
          <a:xfrm>
            <a:off x="674771" y="1662127"/>
            <a:ext cx="7724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Tipurile de 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52942A-D38B-476A-BE57-5DDEAC09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85" y="1946678"/>
            <a:ext cx="8071748" cy="22617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C91A2E-E3F1-4615-928B-5AE3B9CC7813}"/>
              </a:ext>
            </a:extLst>
          </p:cNvPr>
          <p:cNvSpPr txBox="1"/>
          <p:nvPr/>
        </p:nvSpPr>
        <p:spPr>
          <a:xfrm>
            <a:off x="480167" y="4208428"/>
            <a:ext cx="1944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ML supravegheat</a:t>
            </a:r>
          </a:p>
          <a:p>
            <a:pPr algn="ctr"/>
            <a:r>
              <a:rPr lang="ro-RO" dirty="0"/>
              <a:t>(</a:t>
            </a:r>
            <a:r>
              <a:rPr lang="en-US" dirty="0"/>
              <a:t>Supervised</a:t>
            </a:r>
            <a:r>
              <a:rPr lang="ro-RO" dirty="0"/>
              <a:t> L</a:t>
            </a:r>
            <a:r>
              <a:rPr lang="en-US" dirty="0"/>
              <a:t>earning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851EDE-643F-4607-8B30-B2690B172676}"/>
              </a:ext>
            </a:extLst>
          </p:cNvPr>
          <p:cNvSpPr txBox="1"/>
          <p:nvPr/>
        </p:nvSpPr>
        <p:spPr>
          <a:xfrm>
            <a:off x="2437463" y="4208428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ML nesupravegheat</a:t>
            </a:r>
          </a:p>
          <a:p>
            <a:pPr algn="ctr"/>
            <a:r>
              <a:rPr lang="ro-RO" dirty="0"/>
              <a:t>(Uns</a:t>
            </a:r>
            <a:r>
              <a:rPr lang="en-US" dirty="0" err="1"/>
              <a:t>upervised</a:t>
            </a:r>
            <a:r>
              <a:rPr lang="ro-RO" dirty="0"/>
              <a:t> L</a:t>
            </a:r>
            <a:r>
              <a:rPr lang="en-US" dirty="0"/>
              <a:t>earning</a:t>
            </a:r>
            <a:r>
              <a:rPr lang="ro-RO" dirty="0"/>
              <a:t>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C6174B-E619-422D-AF1A-C7951CA85D6E}"/>
              </a:ext>
            </a:extLst>
          </p:cNvPr>
          <p:cNvSpPr txBox="1"/>
          <p:nvPr/>
        </p:nvSpPr>
        <p:spPr>
          <a:xfrm>
            <a:off x="4888328" y="4265926"/>
            <a:ext cx="1654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/>
              <a:t>Transfer L</a:t>
            </a:r>
            <a:r>
              <a:rPr lang="en-US" dirty="0"/>
              <a:t>earning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23FAB6-AFA3-4A20-9A5B-14FDC021517B}"/>
              </a:ext>
            </a:extLst>
          </p:cNvPr>
          <p:cNvSpPr txBox="1"/>
          <p:nvPr/>
        </p:nvSpPr>
        <p:spPr>
          <a:xfrm>
            <a:off x="6675305" y="4265925"/>
            <a:ext cx="2093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o-RO" dirty="0" err="1"/>
              <a:t>Reinforcement</a:t>
            </a:r>
            <a:r>
              <a:rPr lang="ro-RO" dirty="0"/>
              <a:t> L</a:t>
            </a:r>
            <a:r>
              <a:rPr lang="en-US" dirty="0"/>
              <a:t>earning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4D7937-E251-4A08-A04E-4BBE82BE96D6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B7146E-3BAA-4223-8A78-A93D331B3F83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Definirea problemei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E94AB9-A92B-4EBC-B405-B007682DB0B3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171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8</a:t>
            </a:fld>
            <a:endParaRPr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4828B2-20A4-4E6D-90EF-8E52EB18DA18}"/>
              </a:ext>
            </a:extLst>
          </p:cNvPr>
          <p:cNvSpPr/>
          <p:nvPr/>
        </p:nvSpPr>
        <p:spPr>
          <a:xfrm>
            <a:off x="1200018" y="397006"/>
            <a:ext cx="2300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ML supravegheat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62644-00BA-447D-B83C-A50F4B415C4F}"/>
              </a:ext>
            </a:extLst>
          </p:cNvPr>
          <p:cNvSpPr/>
          <p:nvPr/>
        </p:nvSpPr>
        <p:spPr>
          <a:xfrm>
            <a:off x="567030" y="910521"/>
            <a:ext cx="8211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>
                <a:solidFill>
                  <a:schemeClr val="tx1"/>
                </a:solidFill>
              </a:rPr>
              <a:t>U</a:t>
            </a:r>
            <a:r>
              <a:rPr lang="ro-MD" sz="1800" b="1" dirty="0"/>
              <a:t>tilizează date istorice ce conțin caracteristici și etichete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5D59F0-1C7A-4F2F-BED4-A864A3F713AC}"/>
              </a:ext>
            </a:extLst>
          </p:cNvPr>
          <p:cNvSpPr/>
          <p:nvPr/>
        </p:nvSpPr>
        <p:spPr>
          <a:xfrm>
            <a:off x="567030" y="1423182"/>
            <a:ext cx="8211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chemeClr val="tx1"/>
                </a:solidFill>
              </a:rPr>
              <a:t>P</a:t>
            </a:r>
            <a:r>
              <a:rPr lang="ro-MD" sz="1800" b="1" dirty="0">
                <a:solidFill>
                  <a:schemeClr val="tx1"/>
                </a:solidFill>
              </a:rPr>
              <a:t>e baza caracteristicilor mai multor date se creează model de obținere a etichetelor prin auto-corecție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F98865-6537-4C30-BE86-1FF7324F13A8}"/>
              </a:ext>
            </a:extLst>
          </p:cNvPr>
          <p:cNvSpPr/>
          <p:nvPr/>
        </p:nvSpPr>
        <p:spPr>
          <a:xfrm>
            <a:off x="623636" y="3327750"/>
            <a:ext cx="82112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chemeClr val="tx1"/>
                </a:solidFill>
              </a:rPr>
              <a:t>Noțiunea de supraveghere provine de la actul de comparare a rezultatelor modelului cu etichetele datelor</a:t>
            </a:r>
            <a:endParaRPr lang="ro-MD" sz="18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FD4E6D-5C22-4DB9-8243-0DE640AFB765}"/>
              </a:ext>
            </a:extLst>
          </p:cNvPr>
          <p:cNvSpPr/>
          <p:nvPr/>
        </p:nvSpPr>
        <p:spPr>
          <a:xfrm>
            <a:off x="623636" y="2236966"/>
            <a:ext cx="82112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RO" sz="1800" b="1" dirty="0">
                <a:solidFill>
                  <a:schemeClr val="tx1"/>
                </a:solidFill>
              </a:rPr>
              <a:t>Procesul de auto-corecție presupune crearea repetată a modelului și compararea rezultatului acestuia cu etichetele datelor până la obținerea celui mai bun rezultat</a:t>
            </a:r>
            <a:endParaRPr lang="ro-MD" sz="18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F8CAE3-83D5-444F-A1CC-49572F5B759B}"/>
              </a:ext>
            </a:extLst>
          </p:cNvPr>
          <p:cNvSpPr/>
          <p:nvPr/>
        </p:nvSpPr>
        <p:spPr>
          <a:xfrm>
            <a:off x="623636" y="4023321"/>
            <a:ext cx="80555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Modelul elaborat se va utiliza în viitor pentru predicția etichetelor altor noi date similare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828796-C00D-4C0D-BB00-57BFA8313467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5766CF-EAB3-495C-A3EA-602A51E8B150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Definirea problemei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574EE1-6CB5-4488-948A-45E282307CFC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j-lt"/>
              </a:rPr>
              <a:t>9</a:t>
            </a:fld>
            <a:endParaRPr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B81338-2DA8-4B43-8953-A6E1491DED36}"/>
              </a:ext>
            </a:extLst>
          </p:cNvPr>
          <p:cNvSpPr/>
          <p:nvPr/>
        </p:nvSpPr>
        <p:spPr>
          <a:xfrm>
            <a:off x="836946" y="408362"/>
            <a:ext cx="3477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/>
            <a:r>
              <a:rPr lang="ro-RO" sz="2000" b="1" dirty="0">
                <a:solidFill>
                  <a:schemeClr val="accent1"/>
                </a:solidFill>
                <a:latin typeface="Roboto Slab"/>
                <a:ea typeface="Roboto Slab"/>
                <a:sym typeface="Roboto Slab"/>
              </a:rPr>
              <a:t>Tipuri de ML supravegheat</a:t>
            </a:r>
            <a:endParaRPr lang="en-US" sz="2000" b="1" dirty="0">
              <a:solidFill>
                <a:schemeClr val="accent1"/>
              </a:solidFill>
              <a:latin typeface="Roboto Slab"/>
              <a:ea typeface="Roboto Slab"/>
              <a:sym typeface="Roboto Slab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F69CF8-7F21-481E-A639-F414BDD6A0AD}"/>
              </a:ext>
            </a:extLst>
          </p:cNvPr>
          <p:cNvSpPr/>
          <p:nvPr/>
        </p:nvSpPr>
        <p:spPr>
          <a:xfrm>
            <a:off x="871896" y="2231075"/>
            <a:ext cx="2268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1200" b="1" dirty="0"/>
              <a:t>ML de clasificare binară</a:t>
            </a:r>
            <a:endParaRPr lang="ro-MD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CD91AE-C2BE-48F3-A95B-0ADE6B496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197" y="1024348"/>
            <a:ext cx="1215883" cy="1128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82EAF-1BC1-4CF3-AC7A-049C01C73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203" y="1055437"/>
            <a:ext cx="718796" cy="1066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9510AC-E8D4-4948-B3A2-5DD6F5180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9128" y="1001488"/>
            <a:ext cx="1408012" cy="128797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FFA04F-354F-4713-A71B-CE3EC2F431B1}"/>
              </a:ext>
            </a:extLst>
          </p:cNvPr>
          <p:cNvSpPr/>
          <p:nvPr/>
        </p:nvSpPr>
        <p:spPr>
          <a:xfrm>
            <a:off x="3179938" y="2231075"/>
            <a:ext cx="2268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1200" b="1" dirty="0"/>
              <a:t>ML de clasificare </a:t>
            </a:r>
            <a:r>
              <a:rPr lang="ro-RO" sz="1200" b="1" dirty="0" err="1"/>
              <a:t>multi</a:t>
            </a:r>
            <a:r>
              <a:rPr lang="ro-RO" sz="1200" b="1" dirty="0"/>
              <a:t>-clase</a:t>
            </a:r>
            <a:endParaRPr lang="ro-MD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066746-0F79-4364-8888-A15D4666FAA1}"/>
              </a:ext>
            </a:extLst>
          </p:cNvPr>
          <p:cNvSpPr/>
          <p:nvPr/>
        </p:nvSpPr>
        <p:spPr>
          <a:xfrm>
            <a:off x="5758892" y="2231075"/>
            <a:ext cx="2268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o-RO" sz="1200" b="1" dirty="0"/>
              <a:t>ML de regresie</a:t>
            </a:r>
            <a:endParaRPr lang="ro-MD" sz="1200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2D0CC4-E6BD-476F-BBE7-B6B325FC8F23}"/>
              </a:ext>
            </a:extLst>
          </p:cNvPr>
          <p:cNvSpPr/>
          <p:nvPr/>
        </p:nvSpPr>
        <p:spPr>
          <a:xfrm>
            <a:off x="535461" y="2679754"/>
            <a:ext cx="8296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ML de clasificarea binară – predicția includerii datelor în una din 2 clase, exemplu: predicția dacă o persoană este bolnavă sau nu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FD09E6D-DC1D-4F99-A2C3-559EB4425431}"/>
              </a:ext>
            </a:extLst>
          </p:cNvPr>
          <p:cNvSpPr/>
          <p:nvPr/>
        </p:nvSpPr>
        <p:spPr>
          <a:xfrm>
            <a:off x="535461" y="3438877"/>
            <a:ext cx="8501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ML de clasificarea </a:t>
            </a:r>
            <a:r>
              <a:rPr lang="ro-MD" sz="1800" b="1" dirty="0" err="1"/>
              <a:t>multi</a:t>
            </a:r>
            <a:r>
              <a:rPr lang="ro-MD" sz="1800" b="1" dirty="0"/>
              <a:t>-clase – predicția includerii datelor în una din mai multe clase, exemplu: predicția rasei câinelui conform pozei acestuia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004D52-2220-4755-B95A-BA39FA5A9592}"/>
              </a:ext>
            </a:extLst>
          </p:cNvPr>
          <p:cNvSpPr/>
          <p:nvPr/>
        </p:nvSpPr>
        <p:spPr>
          <a:xfrm>
            <a:off x="577578" y="4256888"/>
            <a:ext cx="8417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o-MD" sz="1800" b="1" dirty="0"/>
              <a:t>ML de regresie – predicția unei valori numerice corespunzătoare datelor, exemplu:  predicția prețului unei case de locuit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61002F-47AF-4B15-8100-D6247D1F0727}"/>
              </a:ext>
            </a:extLst>
          </p:cNvPr>
          <p:cNvSpPr/>
          <p:nvPr/>
        </p:nvSpPr>
        <p:spPr>
          <a:xfrm>
            <a:off x="-1" y="0"/>
            <a:ext cx="4572001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Cadrul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Machine</a:t>
            </a:r>
            <a:r>
              <a:rPr lang="ro-RO" b="1" dirty="0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 </a:t>
            </a:r>
            <a:r>
              <a:rPr lang="ro-RO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Roboto Slab"/>
                <a:ea typeface="Roboto Slab"/>
              </a:rPr>
              <a:t>Learning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Roboto Slab"/>
              <a:ea typeface="Roboto Slab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4B8BFD-4A1D-454E-9128-A7C6BA62B4BE}"/>
              </a:ext>
            </a:extLst>
          </p:cNvPr>
          <p:cNvSpPr/>
          <p:nvPr/>
        </p:nvSpPr>
        <p:spPr>
          <a:xfrm>
            <a:off x="4571999" y="0"/>
            <a:ext cx="4572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ro-RO" b="1" dirty="0"/>
              <a:t>Definirea problemei </a:t>
            </a:r>
            <a:r>
              <a:rPr lang="ro-RO" b="1" dirty="0" err="1"/>
              <a:t>Machine</a:t>
            </a:r>
            <a:r>
              <a:rPr lang="ro-RO" b="1" dirty="0"/>
              <a:t> </a:t>
            </a:r>
            <a:r>
              <a:rPr lang="ro-RO" b="1" dirty="0" err="1"/>
              <a:t>Learning</a:t>
            </a:r>
            <a:endParaRPr lang="ro-RO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A02613-F62F-49AB-859E-F257B6CFF348}"/>
              </a:ext>
            </a:extLst>
          </p:cNvPr>
          <p:cNvSpPr/>
          <p:nvPr/>
        </p:nvSpPr>
        <p:spPr>
          <a:xfrm>
            <a:off x="8251371" y="-2338"/>
            <a:ext cx="89263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r" fontAlgn="base"/>
            <a:r>
              <a:rPr lang="ro-RO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npsimid</a:t>
            </a:r>
            <a:endParaRPr lang="en-US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82245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35698</TotalTime>
  <Words>3447</Words>
  <Application>Microsoft Office PowerPoint</Application>
  <PresentationFormat>On-screen Show (16:9)</PresentationFormat>
  <Paragraphs>666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 Rounded MT Bold</vt:lpstr>
      <vt:lpstr>arial</vt:lpstr>
      <vt:lpstr>Source Sans Pro</vt:lpstr>
      <vt:lpstr>arial</vt:lpstr>
      <vt:lpstr>Courier New</vt:lpstr>
      <vt:lpstr>Roboto Slab</vt:lpstr>
      <vt:lpstr>Cordelia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Nicolaev Pavel</dc:creator>
  <cp:lastModifiedBy>Nicolaev Pavel</cp:lastModifiedBy>
  <cp:revision>299</cp:revision>
  <dcterms:modified xsi:type="dcterms:W3CDTF">2022-06-30T10:42:10Z</dcterms:modified>
</cp:coreProperties>
</file>